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257" r:id="rId3"/>
    <p:sldId id="258" r:id="rId4"/>
    <p:sldId id="259" r:id="rId5"/>
    <p:sldId id="263" r:id="rId6"/>
    <p:sldId id="260" r:id="rId7"/>
    <p:sldId id="261" r:id="rId8"/>
    <p:sldId id="264" r:id="rId9"/>
    <p:sldId id="262" r:id="rId10"/>
    <p:sldId id="266" r:id="rId11"/>
    <p:sldId id="267" r:id="rId12"/>
    <p:sldId id="265"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15" autoAdjust="0"/>
  </p:normalViewPr>
  <p:slideViewPr>
    <p:cSldViewPr>
      <p:cViewPr>
        <p:scale>
          <a:sx n="59" d="100"/>
          <a:sy n="59" d="100"/>
        </p:scale>
        <p:origin x="-167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0CB35-0DBF-4200-B071-08CD4072E990}" type="datetimeFigureOut">
              <a:rPr lang="en-US" smtClean="0"/>
              <a:t>7/20/2013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C47F5-8C3A-43ED-A61D-2CB4B16A6890}" type="slidenum">
              <a:rPr lang="en-US" smtClean="0"/>
              <a:t>‹#›</a:t>
            </a:fld>
            <a:endParaRPr lang="en-US"/>
          </a:p>
        </p:txBody>
      </p:sp>
    </p:spTree>
    <p:extLst>
      <p:ext uri="{BB962C8B-B14F-4D97-AF65-F5344CB8AC3E}">
        <p14:creationId xmlns:p14="http://schemas.microsoft.com/office/powerpoint/2010/main" val="86597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be like Paul</a:t>
            </a:r>
            <a:r>
              <a:rPr lang="en-US" baseline="0" dirty="0" smtClean="0"/>
              <a:t> who literally had a face to face encounter with the truth which shook his world and altered his view of things to where he continued to rest of life living out that imprint? Observe Galatians 5:17.  The devotion to the Lord were imprinted in the body of Paul (cf. 2 Cor. 11:24, 25). Yet how Paul would not have these marks branded in his body were it not for the truth of Jesus Christ being branded into his mind. We want to draw near to those heroes in the Bible who moved with fear and awe from the truth. We don’t want to be those who are always learning and never able to come to the knowledge of the truth. We don’t want to be like Demas whose faith fell and where the truth fled away from his mind (2 Tim. 4:10). We don’t want to be like Judas who betrays the truth for money. We want to have a lasting impression from the stamp of truth.</a:t>
            </a:r>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2</a:t>
            </a:fld>
            <a:endParaRPr lang="en-US"/>
          </a:p>
        </p:txBody>
      </p:sp>
    </p:spTree>
    <p:extLst>
      <p:ext uri="{BB962C8B-B14F-4D97-AF65-F5344CB8AC3E}">
        <p14:creationId xmlns:p14="http://schemas.microsoft.com/office/powerpoint/2010/main" val="149943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will have a bridled tongue (</a:t>
            </a:r>
            <a:r>
              <a:rPr lang="en-US" sz="1200" u="sng" kern="1200" dirty="0" smtClean="0">
                <a:solidFill>
                  <a:schemeClr val="tx1"/>
                </a:solidFill>
                <a:effectLst/>
                <a:latin typeface="+mn-lt"/>
                <a:ea typeface="+mn-ea"/>
                <a:cs typeface="+mn-cs"/>
              </a:rPr>
              <a:t>Jas. 1:26</a:t>
            </a:r>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I am reproducing God I will not gossip.  I will cease bad language. I won’t be  overly critical of others or fly off the handle.  </a:t>
            </a:r>
          </a:p>
          <a:p>
            <a:pPr hangingPunct="0"/>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will rather speak wholesome words that encourage good and rebuke evil.</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(whether male/female or old/young) will have a concern about others (</a:t>
            </a:r>
            <a:r>
              <a:rPr lang="en-US" sz="1200" u="sng" kern="1200" dirty="0" smtClean="0">
                <a:solidFill>
                  <a:schemeClr val="tx1"/>
                </a:solidFill>
                <a:effectLst/>
                <a:latin typeface="+mn-lt"/>
                <a:ea typeface="+mn-ea"/>
                <a:cs typeface="+mn-cs"/>
              </a:rPr>
              <a:t>Jas. 1:27</a:t>
            </a:r>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love being around brethren who are concerned about others, especially 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own brethren.  </a:t>
            </a:r>
          </a:p>
          <a:p>
            <a:pPr hangingPunct="0"/>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I duplicate Christ, then I will be concerned about the new converts, I will strengthen the grieving.  Encourage the elderly and appreciate the visitors.</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will keep my self unspotted from the world (</a:t>
            </a:r>
            <a:r>
              <a:rPr lang="en-US" sz="1200" u="sng" kern="1200" dirty="0" smtClean="0">
                <a:solidFill>
                  <a:schemeClr val="tx1"/>
                </a:solidFill>
                <a:effectLst/>
                <a:latin typeface="+mn-lt"/>
                <a:ea typeface="+mn-ea"/>
                <a:cs typeface="+mn-cs"/>
              </a:rPr>
              <a:t>Jas. 1:27</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 was in the world but overcame the world (</a:t>
            </a:r>
            <a:r>
              <a:rPr lang="en-US" sz="1200" u="sng" kern="1200" dirty="0" smtClean="0">
                <a:solidFill>
                  <a:schemeClr val="tx1"/>
                </a:solidFill>
                <a:effectLst/>
                <a:latin typeface="+mn-lt"/>
                <a:ea typeface="+mn-ea"/>
                <a:cs typeface="+mn-cs"/>
              </a:rPr>
              <a:t>Jn. 16:33</a:t>
            </a:r>
            <a:r>
              <a:rPr lang="en-US" sz="1200" kern="1200" dirty="0" smtClean="0">
                <a:solidFill>
                  <a:schemeClr val="tx1"/>
                </a:solidFill>
                <a:effectLst/>
                <a:latin typeface="+mn-lt"/>
                <a:ea typeface="+mn-ea"/>
                <a:cs typeface="+mn-cs"/>
              </a:rPr>
              <a:t>).</a:t>
            </a:r>
          </a:p>
          <a:p>
            <a:pPr hangingPunct="0"/>
            <a:r>
              <a:rPr lang="en-US" sz="1200" kern="1200" dirty="0" err="1" smtClean="0">
                <a:solidFill>
                  <a:schemeClr val="tx1"/>
                </a:solidFill>
                <a:effectLst/>
                <a:latin typeface="+mn-lt"/>
                <a:ea typeface="+mn-ea"/>
                <a:cs typeface="+mn-cs"/>
              </a:rPr>
              <a:t>b.More</a:t>
            </a:r>
            <a:r>
              <a:rPr lang="en-US" sz="1200" kern="1200" dirty="0" smtClean="0">
                <a:solidFill>
                  <a:schemeClr val="tx1"/>
                </a:solidFill>
                <a:effectLst/>
                <a:latin typeface="+mn-lt"/>
                <a:ea typeface="+mn-ea"/>
                <a:cs typeface="+mn-cs"/>
              </a:rPr>
              <a:t> like Jesus, we should be.  </a:t>
            </a:r>
            <a:r>
              <a:rPr lang="en-US" sz="1200" i="1" kern="1200" dirty="0" smtClean="0">
                <a:solidFill>
                  <a:schemeClr val="tx1"/>
                </a:solidFill>
                <a:effectLst/>
                <a:latin typeface="+mn-lt"/>
                <a:ea typeface="+mn-ea"/>
                <a:cs typeface="+mn-cs"/>
              </a:rPr>
              <a:t>“But we all, with unveiled face, beholding as in  a mirror the glory of the Lord, are being transformed into the same image from  glory to glory, just as by the Spirit of the Lord”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2 Cor. 3:18</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0BC47F5-8C3A-43ED-A61D-2CB4B16A6890}" type="slidenum">
              <a:rPr lang="en-US" smtClean="0"/>
              <a:t>16</a:t>
            </a:fld>
            <a:endParaRPr lang="en-US"/>
          </a:p>
        </p:txBody>
      </p:sp>
    </p:spTree>
    <p:extLst>
      <p:ext uri="{BB962C8B-B14F-4D97-AF65-F5344CB8AC3E}">
        <p14:creationId xmlns:p14="http://schemas.microsoft.com/office/powerpoint/2010/main" val="288505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2 Corinthians 3:2, 3</a:t>
            </a:r>
          </a:p>
        </p:txBody>
      </p:sp>
      <p:sp>
        <p:nvSpPr>
          <p:cNvPr id="4" name="Slide Number Placeholder 3"/>
          <p:cNvSpPr>
            <a:spLocks noGrp="1"/>
          </p:cNvSpPr>
          <p:nvPr>
            <p:ph type="sldNum" sz="quarter" idx="10"/>
          </p:nvPr>
        </p:nvSpPr>
        <p:spPr/>
        <p:txBody>
          <a:bodyPr/>
          <a:lstStyle/>
          <a:p>
            <a:fld id="{30BC47F5-8C3A-43ED-A61D-2CB4B16A6890}" type="slidenum">
              <a:rPr lang="en-US" smtClean="0"/>
              <a:t>17</a:t>
            </a:fld>
            <a:endParaRPr lang="en-US"/>
          </a:p>
        </p:txBody>
      </p:sp>
    </p:spTree>
    <p:extLst>
      <p:ext uri="{BB962C8B-B14F-4D97-AF65-F5344CB8AC3E}">
        <p14:creationId xmlns:p14="http://schemas.microsoft.com/office/powerpoint/2010/main" val="288505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3</a:t>
            </a:fld>
            <a:endParaRPr lang="en-US"/>
          </a:p>
        </p:txBody>
      </p:sp>
    </p:spTree>
    <p:extLst>
      <p:ext uri="{BB962C8B-B14F-4D97-AF65-F5344CB8AC3E}">
        <p14:creationId xmlns:p14="http://schemas.microsoft.com/office/powerpoint/2010/main" val="149907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ought to view sin,</a:t>
            </a:r>
            <a:r>
              <a:rPr lang="en-US" baseline="0" dirty="0" smtClean="0"/>
              <a:t> as something filthy and wicked. </a:t>
            </a:r>
          </a:p>
          <a:p>
            <a:r>
              <a:rPr lang="en-US" dirty="0" smtClean="0"/>
              <a:t>Filthiness – cease from what makes filthy! See James 4:8 and 2 Corinthians 7:1. </a:t>
            </a:r>
          </a:p>
          <a:p>
            <a:r>
              <a:rPr lang="en-US" dirty="0" smtClean="0"/>
              <a:t>Overflow of wickedness – is an abundance of maliciousness or desire</a:t>
            </a:r>
            <a:r>
              <a:rPr lang="en-US" baseline="0" dirty="0" smtClean="0"/>
              <a:t> to injure, trouble and without respect for the restraint of law. One reason for trouble in the church is because brethren develop a distaste for what is true and take out their frustration on the messenger with an intent to injure so as to silence him. They turn the “messenger” into a Mess of Anger.</a:t>
            </a:r>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5</a:t>
            </a:fld>
            <a:endParaRPr lang="en-US"/>
          </a:p>
        </p:txBody>
      </p:sp>
    </p:spTree>
    <p:extLst>
      <p:ext uri="{BB962C8B-B14F-4D97-AF65-F5344CB8AC3E}">
        <p14:creationId xmlns:p14="http://schemas.microsoft.com/office/powerpoint/2010/main" val="50598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 1:23, 24.</a:t>
            </a:r>
            <a:r>
              <a:rPr lang="en-US" baseline="0" dirty="0" smtClean="0"/>
              <a:t> Why did the man turn away? He was forgetful, but more than that. He didn’t care what his image was. He didn’t care about the filth that the mirror showed him so he walked away.</a:t>
            </a:r>
          </a:p>
          <a:p>
            <a:endParaRPr lang="en-US" dirty="0" smtClean="0"/>
          </a:p>
          <a:p>
            <a:r>
              <a:rPr lang="en-US" dirty="0" smtClean="0"/>
              <a:t>With contempt and anger, add Galatians 4:16-18. The</a:t>
            </a:r>
            <a:r>
              <a:rPr lang="en-US" baseline="0" dirty="0" smtClean="0"/>
              <a:t> reaction to the truth by the Galatians made Paul wonder if he had become their enemy.  The deceivers and therefore Paul’s enemies were playing games with Galatians to get them to be zealous after them rather than the truth. Paul noted the inconsistency among them in verse 18—this hits on the very topic we are discussion. The fading quality of truth. They acted one way when Paul was present and another when he was gone. Do you know that people do that today. When they are with you they behave one way. But they may throw your name under the bus when you are absent.</a:t>
            </a:r>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6</a:t>
            </a:fld>
            <a:endParaRPr lang="en-US"/>
          </a:p>
        </p:txBody>
      </p:sp>
    </p:spTree>
    <p:extLst>
      <p:ext uri="{BB962C8B-B14F-4D97-AF65-F5344CB8AC3E}">
        <p14:creationId xmlns:p14="http://schemas.microsoft.com/office/powerpoint/2010/main" val="331341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Welcoming:</a:t>
            </a:r>
            <a:r>
              <a:rPr lang="en-US" sz="3200" baseline="0" dirty="0" smtClean="0"/>
              <a:t> </a:t>
            </a:r>
            <a:r>
              <a:rPr lang="en-US" sz="3200" dirty="0" smtClean="0"/>
              <a:t>embracing as a friend or family member.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Meekness:</a:t>
            </a:r>
            <a:r>
              <a:rPr lang="en-US" sz="3200" baseline="0" dirty="0" smtClean="0"/>
              <a:t> without resistance. We see the contrast of two reactions from the truth in the Thessalonians (Acts 17:1-9).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200" baseline="0" dirty="0" smtClean="0"/>
              <a:t>While the Jews at large were not persuaded here and opposed the truth and caused trouble, there were some who were persuaded. All people heard the same message, but truth only had an indelible print on some. The reasons some did not receive is because they did not remove their wickedness and preconceived ideas. The others investigated the truth. Jason, with his decision to be friendly toward the truth suffered loss of material things. But that is worth it to gain the riches of heaven (see Paul’s commentary on the Thessalonians 1 Thess. 2:13-16).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200" baseline="0" dirty="0" smtClean="0"/>
              <a:t>Model with an investigative spirit in the </a:t>
            </a:r>
            <a:r>
              <a:rPr lang="en-US" sz="3200" baseline="0" dirty="0" err="1" smtClean="0"/>
              <a:t>Bereans</a:t>
            </a:r>
            <a:r>
              <a:rPr lang="en-US" sz="3200" baseline="0" dirty="0" smtClean="0"/>
              <a:t> (Acts 17:11ff).</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8</a:t>
            </a:fld>
            <a:endParaRPr lang="en-US"/>
          </a:p>
        </p:txBody>
      </p:sp>
    </p:spTree>
    <p:extLst>
      <p:ext uri="{BB962C8B-B14F-4D97-AF65-F5344CB8AC3E}">
        <p14:creationId xmlns:p14="http://schemas.microsoft.com/office/powerpoint/2010/main" val="191416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Psalm 119:103, “How sweet are Your words to my taste, Sweeter than honey to my mouth!”</a:t>
            </a:r>
          </a:p>
        </p:txBody>
      </p:sp>
      <p:sp>
        <p:nvSpPr>
          <p:cNvPr id="4" name="Slide Number Placeholder 3"/>
          <p:cNvSpPr>
            <a:spLocks noGrp="1"/>
          </p:cNvSpPr>
          <p:nvPr>
            <p:ph type="sldNum" sz="quarter" idx="10"/>
          </p:nvPr>
        </p:nvSpPr>
        <p:spPr/>
        <p:txBody>
          <a:bodyPr/>
          <a:lstStyle/>
          <a:p>
            <a:fld id="{30BC47F5-8C3A-43ED-A61D-2CB4B16A6890}" type="slidenum">
              <a:rPr lang="en-US" smtClean="0"/>
              <a:t>9</a:t>
            </a:fld>
            <a:endParaRPr lang="en-US"/>
          </a:p>
        </p:txBody>
      </p:sp>
    </p:spTree>
    <p:extLst>
      <p:ext uri="{BB962C8B-B14F-4D97-AF65-F5344CB8AC3E}">
        <p14:creationId xmlns:p14="http://schemas.microsoft.com/office/powerpoint/2010/main" val="11452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you describe it: As a circus?  A TV show?  A Funeral?  Or a privileged anniversary supper.</a:t>
            </a:r>
          </a:p>
          <a:p>
            <a:r>
              <a:rPr lang="en-US" dirty="0" smtClean="0"/>
              <a:t>On our anniversary I am sure most people remember why they did what they did.  This is the way our worship should be to God.</a:t>
            </a:r>
          </a:p>
          <a:p>
            <a:r>
              <a:rPr lang="en-US" dirty="0" smtClean="0"/>
              <a:t>Some people view worship as a time to play dodge ball.  Remove the wickedness  and receive the word as a desert would welcome the rain.</a:t>
            </a:r>
          </a:p>
          <a:p>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10</a:t>
            </a:fld>
            <a:endParaRPr lang="en-US"/>
          </a:p>
        </p:txBody>
      </p:sp>
    </p:spTree>
    <p:extLst>
      <p:ext uri="{BB962C8B-B14F-4D97-AF65-F5344CB8AC3E}">
        <p14:creationId xmlns:p14="http://schemas.microsoft.com/office/powerpoint/2010/main" val="203232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also Jas. 1:23-25</a:t>
            </a:r>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11</a:t>
            </a:fld>
            <a:endParaRPr lang="en-US"/>
          </a:p>
        </p:txBody>
      </p:sp>
    </p:spTree>
    <p:extLst>
      <p:ext uri="{BB962C8B-B14F-4D97-AF65-F5344CB8AC3E}">
        <p14:creationId xmlns:p14="http://schemas.microsoft.com/office/powerpoint/2010/main" val="28733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C47F5-8C3A-43ED-A61D-2CB4B16A6890}" type="slidenum">
              <a:rPr lang="en-US" smtClean="0"/>
              <a:t>12</a:t>
            </a:fld>
            <a:endParaRPr lang="en-US"/>
          </a:p>
        </p:txBody>
      </p:sp>
    </p:spTree>
    <p:extLst>
      <p:ext uri="{BB962C8B-B14F-4D97-AF65-F5344CB8AC3E}">
        <p14:creationId xmlns:p14="http://schemas.microsoft.com/office/powerpoint/2010/main" val="232407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atin typeface="Catriel" pitchFamily="2" charset="0"/>
              </a:defRPr>
            </a:lvl1pPr>
            <a:lvl2pPr>
              <a:lnSpc>
                <a:spcPct val="90000"/>
              </a:lnSpc>
              <a:defRPr>
                <a:latin typeface="Catriel" pitchFamily="2" charset="0"/>
              </a:defRPr>
            </a:lvl2pPr>
            <a:lvl3pPr>
              <a:lnSpc>
                <a:spcPct val="90000"/>
              </a:lnSpc>
              <a:defRPr>
                <a:latin typeface="Catriel" pitchFamily="2" charset="0"/>
              </a:defRPr>
            </a:lvl3pPr>
            <a:lvl4pPr>
              <a:lnSpc>
                <a:spcPct val="90000"/>
              </a:lnSpc>
              <a:defRPr>
                <a:latin typeface="Catriel" pitchFamily="2" charset="0"/>
              </a:defRPr>
            </a:lvl4pPr>
            <a:lvl5pPr>
              <a:lnSpc>
                <a:spcPct val="90000"/>
              </a:lnSpc>
              <a:defRPr>
                <a:latin typeface="Catriel"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50641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2"/>
            <a:ext cx="4114800" cy="491304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2"/>
            <a:ext cx="4114800" cy="491304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38449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38449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ysClr val="windowText" lastClr="000000"/>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ysClr val="windowText" lastClr="000000"/>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ysClr val="windowText" lastClr="000000"/>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ysClr val="windowText" lastClr="000000"/>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ysClr val="windowText" lastClr="000000"/>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atriel" pitchFamily="2"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atriel" pitchFamily="2"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atriel" pitchFamily="2"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atriel" pitchFamily="2"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atriel" pitchFamily="2"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524000"/>
            <a:ext cx="7681913" cy="1904495"/>
          </a:xfrm>
        </p:spPr>
        <p:txBody>
          <a:bodyPr>
            <a:prstTxWarp prst="textPlain">
              <a:avLst/>
            </a:prstTxWarp>
            <a:scene3d>
              <a:camera prst="orthographicFront"/>
              <a:lightRig rig="threePt" dir="t"/>
            </a:scene3d>
            <a:sp3d extrusionH="57150">
              <a:bevelT w="82550" h="38100" prst="coolSlant"/>
            </a:sp3d>
          </a:bodyPr>
          <a:lstStyle/>
          <a:p>
            <a:r>
              <a:rPr lang="en-US" dirty="0" smtClean="0">
                <a:gradFill>
                  <a:gsLst>
                    <a:gs pos="0">
                      <a:schemeClr val="tx2">
                        <a:lumMod val="10000"/>
                      </a:schemeClr>
                    </a:gs>
                    <a:gs pos="50000">
                      <a:schemeClr val="bg2"/>
                    </a:gs>
                    <a:gs pos="77000">
                      <a:schemeClr val="accent1">
                        <a:tint val="23500"/>
                        <a:satMod val="160000"/>
                      </a:schemeClr>
                    </a:gs>
                  </a:gsLst>
                  <a:lin ang="5400000" scaled="0"/>
                </a:gradFill>
                <a:effectLst>
                  <a:glow rad="53100">
                    <a:schemeClr val="accent6">
                      <a:satMod val="180000"/>
                      <a:alpha val="30000"/>
                    </a:schemeClr>
                  </a:glow>
                  <a:reflection blurRad="6350" stA="50000" endA="300" endPos="50000" dist="29997" dir="5400000" sy="-100000" algn="bl" rotWithShape="0"/>
                </a:effectLst>
              </a:rPr>
              <a:t>LASTING</a:t>
            </a:r>
            <a:br>
              <a:rPr lang="en-US" dirty="0" smtClean="0">
                <a:gradFill>
                  <a:gsLst>
                    <a:gs pos="0">
                      <a:schemeClr val="tx2">
                        <a:lumMod val="10000"/>
                      </a:schemeClr>
                    </a:gs>
                    <a:gs pos="50000">
                      <a:schemeClr val="bg2"/>
                    </a:gs>
                    <a:gs pos="77000">
                      <a:schemeClr val="accent1">
                        <a:tint val="23500"/>
                        <a:satMod val="160000"/>
                      </a:schemeClr>
                    </a:gs>
                  </a:gsLst>
                  <a:lin ang="5400000" scaled="0"/>
                </a:gradFill>
                <a:effectLst>
                  <a:glow rad="53100">
                    <a:schemeClr val="accent6">
                      <a:satMod val="180000"/>
                      <a:alpha val="30000"/>
                    </a:schemeClr>
                  </a:glow>
                  <a:reflection blurRad="6350" stA="50000" endA="300" endPos="50000" dist="29997" dir="5400000" sy="-100000" algn="bl" rotWithShape="0"/>
                </a:effectLst>
              </a:rPr>
            </a:br>
            <a:r>
              <a:rPr lang="en-US" dirty="0" smtClean="0">
                <a:gradFill>
                  <a:gsLst>
                    <a:gs pos="0">
                      <a:schemeClr val="tx2">
                        <a:lumMod val="10000"/>
                      </a:schemeClr>
                    </a:gs>
                    <a:gs pos="50000">
                      <a:schemeClr val="bg2"/>
                    </a:gs>
                    <a:gs pos="77000">
                      <a:schemeClr val="accent1">
                        <a:tint val="23500"/>
                        <a:satMod val="160000"/>
                      </a:schemeClr>
                    </a:gs>
                  </a:gsLst>
                  <a:lin ang="5400000" scaled="0"/>
                </a:gradFill>
                <a:effectLst>
                  <a:glow rad="53100">
                    <a:schemeClr val="accent6">
                      <a:satMod val="180000"/>
                      <a:alpha val="30000"/>
                    </a:schemeClr>
                  </a:glow>
                  <a:reflection blurRad="6350" stA="50000" endA="300" endPos="50000" dist="29997" dir="5400000" sy="-100000" algn="bl" rotWithShape="0"/>
                </a:effectLst>
              </a:rPr>
              <a:t>IMPRESSIONS</a:t>
            </a:r>
            <a:endParaRPr lang="en-US" dirty="0">
              <a:gradFill>
                <a:gsLst>
                  <a:gs pos="0">
                    <a:schemeClr val="tx2">
                      <a:lumMod val="10000"/>
                    </a:schemeClr>
                  </a:gs>
                  <a:gs pos="50000">
                    <a:schemeClr val="bg2"/>
                  </a:gs>
                  <a:gs pos="77000">
                    <a:schemeClr val="accent1">
                      <a:tint val="23500"/>
                      <a:satMod val="160000"/>
                    </a:schemeClr>
                  </a:gs>
                </a:gsLst>
                <a:lin ang="5400000" scaled="0"/>
              </a:gradFill>
              <a:effectLst>
                <a:glow rad="53100">
                  <a:schemeClr val="accent6">
                    <a:satMod val="180000"/>
                    <a:alpha val="30000"/>
                  </a:schemeClr>
                </a:glow>
                <a:reflection blurRad="6350" stA="50000" endA="300" endPos="50000" dist="29997" dir="5400000" sy="-100000" algn="bl" rotWithShape="0"/>
              </a:effectLst>
            </a:endParaRPr>
          </a:p>
        </p:txBody>
      </p:sp>
      <p:sp>
        <p:nvSpPr>
          <p:cNvPr id="3" name="Subtitle 2"/>
          <p:cNvSpPr>
            <a:spLocks noGrp="1"/>
          </p:cNvSpPr>
          <p:nvPr>
            <p:ph type="subTitle" idx="1"/>
          </p:nvPr>
        </p:nvSpPr>
        <p:spPr/>
        <p:txBody>
          <a:bodyPr/>
          <a:lstStyle/>
          <a:p>
            <a:pPr algn="r"/>
            <a:r>
              <a:rPr lang="en-US" sz="4000" i="1" spc="600" dirty="0" smtClean="0"/>
              <a:t>OF TRUTH</a:t>
            </a:r>
            <a:endParaRPr lang="en-US" sz="4000" i="1" spc="600" dirty="0"/>
          </a:p>
        </p:txBody>
      </p:sp>
    </p:spTree>
    <p:extLst>
      <p:ext uri="{BB962C8B-B14F-4D97-AF65-F5344CB8AC3E}">
        <p14:creationId xmlns:p14="http://schemas.microsoft.com/office/powerpoint/2010/main" val="495055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3750"/>
                                        <p:tgtEl>
                                          <p:spTgt spid="2"/>
                                        </p:tgtEl>
                                      </p:cBhvr>
                                    </p:animEffect>
                                  </p:childTnLst>
                                </p:cTn>
                              </p:par>
                            </p:childTnLst>
                          </p:cTn>
                        </p:par>
                        <p:par>
                          <p:cTn id="8" fill="hold">
                            <p:stCondLst>
                              <p:cond delay="10125"/>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1149"/>
          </a:xfrm>
        </p:spPr>
        <p:txBody>
          <a:bodyPr/>
          <a:lstStyle/>
          <a:p>
            <a:r>
              <a:rPr lang="en-US" dirty="0" smtClean="0"/>
              <a:t>The Attitude To </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haroni" pitchFamily="2" charset="-79"/>
                <a:cs typeface="Aharoni" pitchFamily="2" charset="-79"/>
              </a:rPr>
              <a:t>RECEIVE</a:t>
            </a:r>
            <a:endParaRPr lang="en-US" dirty="0">
              <a:latin typeface="Aharoni" pitchFamily="2" charset="-79"/>
              <a:cs typeface="Aharoni" pitchFamily="2" charset="-79"/>
            </a:endParaRPr>
          </a:p>
        </p:txBody>
      </p:sp>
      <p:sp>
        <p:nvSpPr>
          <p:cNvPr id="3" name="Text Placeholder 2"/>
          <p:cNvSpPr>
            <a:spLocks noGrp="1"/>
          </p:cNvSpPr>
          <p:nvPr>
            <p:ph type="body" sz="quarter" idx="10"/>
          </p:nvPr>
        </p:nvSpPr>
        <p:spPr>
          <a:xfrm>
            <a:off x="381000" y="1411552"/>
            <a:ext cx="8382000" cy="3188565"/>
          </a:xfrm>
        </p:spPr>
        <p:txBody>
          <a:bodyPr/>
          <a:lstStyle/>
          <a:p>
            <a:r>
              <a:rPr lang="en-US" sz="3600" dirty="0" smtClean="0"/>
              <a:t>The way we view the word often reflects the way God views us</a:t>
            </a:r>
          </a:p>
          <a:p>
            <a:r>
              <a:rPr lang="en-US" sz="3600" dirty="0" smtClean="0"/>
              <a:t>The way we view the word often reflects the way we view worship</a:t>
            </a:r>
          </a:p>
          <a:p>
            <a:pPr lvl="1"/>
            <a:r>
              <a:rPr lang="en-US" sz="3200" dirty="0" smtClean="0"/>
              <a:t>How do we view worship?</a:t>
            </a:r>
          </a:p>
          <a:p>
            <a:pPr lvl="1"/>
            <a:r>
              <a:rPr lang="en-US" sz="3200" dirty="0" smtClean="0"/>
              <a:t>How would we describe it?</a:t>
            </a:r>
          </a:p>
        </p:txBody>
      </p:sp>
    </p:spTree>
    <p:extLst>
      <p:ext uri="{BB962C8B-B14F-4D97-AF65-F5344CB8AC3E}">
        <p14:creationId xmlns:p14="http://schemas.microsoft.com/office/powerpoint/2010/main" val="22611617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64656"/>
            <a:ext cx="8534400" cy="1592744"/>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spc="0" dirty="0" smtClean="0">
                <a:ln/>
                <a:solidFill>
                  <a:schemeClr val="tx1"/>
                </a:solidFill>
                <a:effectLst>
                  <a:outerShdw blurRad="19685" dist="12700" dir="5400000" algn="tl" rotWithShape="0">
                    <a:schemeClr val="accent1">
                      <a:satMod val="130000"/>
                      <a:alpha val="60000"/>
                    </a:schemeClr>
                  </a:outerShdw>
                </a:effectLst>
              </a:rPr>
              <a:t>(3) </a:t>
            </a:r>
            <a:r>
              <a:rPr lang="en-US" sz="11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Replicate</a:t>
            </a:r>
            <a:endParaRPr lang="en-US" sz="11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990600" y="3352800"/>
            <a:ext cx="7010400" cy="1938992"/>
          </a:xfrm>
          <a:prstGeom prst="rect">
            <a:avLst/>
          </a:prstGeom>
          <a:noFill/>
        </p:spPr>
        <p:txBody>
          <a:bodyPr wrap="square" rtlCol="0">
            <a:spAutoFit/>
          </a:bodyPr>
          <a:lstStyle/>
          <a:p>
            <a:r>
              <a:rPr lang="en-US" sz="4000" dirty="0">
                <a:solidFill>
                  <a:srgbClr val="FFFFFF"/>
                </a:solidFill>
              </a:rPr>
              <a:t>“But be doers of the word, and not hearers only, deceiving </a:t>
            </a:r>
            <a:r>
              <a:rPr lang="en-US" sz="4000" dirty="0" smtClean="0">
                <a:solidFill>
                  <a:srgbClr val="FFFFFF"/>
                </a:solidFill>
              </a:rPr>
              <a:t>yourselves” (Jas. 1:22)</a:t>
            </a:r>
            <a:endParaRPr lang="en-US" sz="4000" dirty="0">
              <a:solidFill>
                <a:srgbClr val="FFFFFF"/>
              </a:solidFill>
            </a:endParaRPr>
          </a:p>
        </p:txBody>
      </p:sp>
    </p:spTree>
    <p:extLst>
      <p:ext uri="{BB962C8B-B14F-4D97-AF65-F5344CB8AC3E}">
        <p14:creationId xmlns:p14="http://schemas.microsoft.com/office/powerpoint/2010/main" val="4070637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After The Study – </a:t>
            </a:r>
            <a:r>
              <a:rPr lang="en-US"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Replication</a:t>
            </a:r>
            <a:endParaRPr lang="en-US" dirty="0"/>
          </a:p>
        </p:txBody>
      </p:sp>
      <p:sp>
        <p:nvSpPr>
          <p:cNvPr id="4" name="Text Placeholder 3"/>
          <p:cNvSpPr>
            <a:spLocks noGrp="1"/>
          </p:cNvSpPr>
          <p:nvPr>
            <p:ph type="body" sz="quarter" idx="10"/>
          </p:nvPr>
        </p:nvSpPr>
        <p:spPr>
          <a:xfrm>
            <a:off x="381000" y="1411552"/>
            <a:ext cx="8382000" cy="886397"/>
          </a:xfrm>
        </p:spPr>
        <p:txBody>
          <a:bodyPr/>
          <a:lstStyle/>
          <a:p>
            <a:r>
              <a:rPr lang="en-US" dirty="0" smtClean="0"/>
              <a:t>Preaching does no good for anyone if it is not received and reproduced (Matt. 7:24-27)</a:t>
            </a:r>
          </a:p>
        </p:txBody>
      </p:sp>
      <p:grpSp>
        <p:nvGrpSpPr>
          <p:cNvPr id="2" name="Group 1"/>
          <p:cNvGrpSpPr/>
          <p:nvPr/>
        </p:nvGrpSpPr>
        <p:grpSpPr>
          <a:xfrm>
            <a:off x="838200" y="3429000"/>
            <a:ext cx="5638800" cy="2286000"/>
            <a:chOff x="838200" y="3429000"/>
            <a:chExt cx="5638800" cy="2286000"/>
          </a:xfrm>
        </p:grpSpPr>
        <p:sp>
          <p:nvSpPr>
            <p:cNvPr id="5" name="Oval 4"/>
            <p:cNvSpPr/>
            <p:nvPr/>
          </p:nvSpPr>
          <p:spPr bwMode="auto">
            <a:xfrm>
              <a:off x="838200" y="3429000"/>
              <a:ext cx="1905000" cy="11430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God</a:t>
              </a:r>
            </a:p>
          </p:txBody>
        </p:sp>
        <p:sp>
          <p:nvSpPr>
            <p:cNvPr id="6" name="Oval 5"/>
            <p:cNvSpPr/>
            <p:nvPr/>
          </p:nvSpPr>
          <p:spPr bwMode="auto">
            <a:xfrm>
              <a:off x="4572000" y="4572000"/>
              <a:ext cx="1905000" cy="1143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Man</a:t>
              </a:r>
            </a:p>
          </p:txBody>
        </p:sp>
        <p:cxnSp>
          <p:nvCxnSpPr>
            <p:cNvPr id="8" name="Straight Arrow Connector 7"/>
            <p:cNvCxnSpPr>
              <a:stCxn id="5" idx="6"/>
            </p:cNvCxnSpPr>
            <p:nvPr/>
          </p:nvCxnSpPr>
          <p:spPr>
            <a:xfrm>
              <a:off x="2743200" y="4000500"/>
              <a:ext cx="1828800" cy="8001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398387">
              <a:off x="2786411" y="3920385"/>
              <a:ext cx="1912511" cy="523220"/>
            </a:xfrm>
            <a:prstGeom prst="rect">
              <a:avLst/>
            </a:prstGeom>
            <a:noFill/>
          </p:spPr>
          <p:txBody>
            <a:bodyPr wrap="none" rtlCol="0">
              <a:spAutoFit/>
            </a:bodyPr>
            <a:lstStyle/>
            <a:p>
              <a:pPr algn="ctr"/>
              <a:r>
                <a:rPr lang="en-US" sz="2800" dirty="0" smtClean="0">
                  <a:solidFill>
                    <a:schemeClr val="accent6">
                      <a:lumMod val="75000"/>
                    </a:schemeClr>
                  </a:solidFill>
                </a:rPr>
                <a:t>Information</a:t>
              </a:r>
              <a:endParaRPr lang="en-US" sz="2800" dirty="0">
                <a:solidFill>
                  <a:schemeClr val="accent6">
                    <a:lumMod val="75000"/>
                  </a:schemeClr>
                </a:solidFill>
              </a:endParaRPr>
            </a:p>
          </p:txBody>
        </p:sp>
      </p:grpSp>
      <p:grpSp>
        <p:nvGrpSpPr>
          <p:cNvPr id="7" name="Group 6"/>
          <p:cNvGrpSpPr/>
          <p:nvPr/>
        </p:nvGrpSpPr>
        <p:grpSpPr>
          <a:xfrm>
            <a:off x="6477000" y="4114800"/>
            <a:ext cx="2056009" cy="1028700"/>
            <a:chOff x="6477000" y="4114800"/>
            <a:chExt cx="2056009" cy="1028700"/>
          </a:xfrm>
        </p:grpSpPr>
        <p:sp>
          <p:nvSpPr>
            <p:cNvPr id="12" name="TextBox 11"/>
            <p:cNvSpPr txBox="1"/>
            <p:nvPr/>
          </p:nvSpPr>
          <p:spPr>
            <a:xfrm>
              <a:off x="7239000" y="4114800"/>
              <a:ext cx="1294009" cy="954107"/>
            </a:xfrm>
            <a:prstGeom prst="rect">
              <a:avLst/>
            </a:prstGeom>
            <a:noFill/>
          </p:spPr>
          <p:txBody>
            <a:bodyPr wrap="none" rtlCol="0">
              <a:spAutoFit/>
            </a:bodyPr>
            <a:lstStyle/>
            <a:p>
              <a:r>
                <a:rPr lang="en-US" sz="2800" dirty="0" smtClean="0">
                  <a:solidFill>
                    <a:schemeClr val="accent6"/>
                  </a:solidFill>
                </a:rPr>
                <a:t>Desired</a:t>
              </a:r>
            </a:p>
            <a:p>
              <a:pPr algn="ctr"/>
              <a:r>
                <a:rPr lang="en-US" sz="2800" dirty="0" smtClean="0">
                  <a:solidFill>
                    <a:schemeClr val="accent6"/>
                  </a:solidFill>
                </a:rPr>
                <a:t>Action</a:t>
              </a:r>
              <a:endParaRPr lang="en-US" sz="2800" dirty="0">
                <a:solidFill>
                  <a:schemeClr val="accent6"/>
                </a:solidFill>
              </a:endParaRPr>
            </a:p>
          </p:txBody>
        </p:sp>
        <p:cxnSp>
          <p:nvCxnSpPr>
            <p:cNvPr id="14" name="Straight Arrow Connector 13"/>
            <p:cNvCxnSpPr>
              <a:stCxn id="6" idx="6"/>
              <a:endCxn id="12" idx="1"/>
            </p:cNvCxnSpPr>
            <p:nvPr/>
          </p:nvCxnSpPr>
          <p:spPr>
            <a:xfrm flipV="1">
              <a:off x="6477000" y="4591854"/>
              <a:ext cx="762000" cy="551646"/>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477000" y="5143500"/>
            <a:ext cx="2249971" cy="1334749"/>
            <a:chOff x="6477000" y="5143500"/>
            <a:chExt cx="2249971" cy="1334749"/>
          </a:xfrm>
        </p:grpSpPr>
        <p:sp>
          <p:nvSpPr>
            <p:cNvPr id="16" name="TextBox 15"/>
            <p:cNvSpPr txBox="1"/>
            <p:nvPr/>
          </p:nvSpPr>
          <p:spPr>
            <a:xfrm>
              <a:off x="7045036" y="5218093"/>
              <a:ext cx="1681935" cy="954107"/>
            </a:xfrm>
            <a:prstGeom prst="rect">
              <a:avLst/>
            </a:prstGeom>
            <a:noFill/>
          </p:spPr>
          <p:txBody>
            <a:bodyPr wrap="none" rtlCol="0">
              <a:spAutoFit/>
            </a:bodyPr>
            <a:lstStyle/>
            <a:p>
              <a:r>
                <a:rPr lang="en-US" sz="2800" dirty="0">
                  <a:solidFill>
                    <a:srgbClr val="C00000"/>
                  </a:solidFill>
                </a:rPr>
                <a:t>U</a:t>
              </a:r>
              <a:r>
                <a:rPr lang="en-US" sz="2800" dirty="0" smtClean="0">
                  <a:solidFill>
                    <a:srgbClr val="C00000"/>
                  </a:solidFill>
                </a:rPr>
                <a:t>ndesired</a:t>
              </a:r>
            </a:p>
            <a:p>
              <a:pPr algn="ctr"/>
              <a:r>
                <a:rPr lang="en-US" sz="2800" dirty="0" smtClean="0">
                  <a:solidFill>
                    <a:srgbClr val="C00000"/>
                  </a:solidFill>
                </a:rPr>
                <a:t>Action</a:t>
              </a:r>
              <a:endParaRPr lang="en-US" sz="2800" dirty="0">
                <a:solidFill>
                  <a:srgbClr val="C00000"/>
                </a:solidFill>
              </a:endParaRPr>
            </a:p>
          </p:txBody>
        </p:sp>
        <p:cxnSp>
          <p:nvCxnSpPr>
            <p:cNvPr id="17" name="Straight Arrow Connector 16"/>
            <p:cNvCxnSpPr>
              <a:stCxn id="6" idx="6"/>
              <a:endCxn id="16" idx="1"/>
            </p:cNvCxnSpPr>
            <p:nvPr/>
          </p:nvCxnSpPr>
          <p:spPr>
            <a:xfrm>
              <a:off x="6477000" y="5143500"/>
              <a:ext cx="568036" cy="55164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39000" y="6078139"/>
              <a:ext cx="1353256" cy="400110"/>
            </a:xfrm>
            <a:prstGeom prst="rect">
              <a:avLst/>
            </a:prstGeom>
            <a:noFill/>
          </p:spPr>
          <p:txBody>
            <a:bodyPr wrap="none" rtlCol="0">
              <a:spAutoFit/>
            </a:bodyPr>
            <a:lstStyle/>
            <a:p>
              <a:r>
                <a:rPr lang="en-US" sz="2000" i="1" dirty="0" smtClean="0">
                  <a:solidFill>
                    <a:srgbClr val="C00000"/>
                  </a:solidFill>
                </a:rPr>
                <a:t>Mk. 7:9, 13</a:t>
              </a:r>
              <a:endParaRPr lang="en-US" sz="2000" i="1" dirty="0">
                <a:solidFill>
                  <a:srgbClr val="C00000"/>
                </a:solidFill>
              </a:endParaRPr>
            </a:p>
          </p:txBody>
        </p:sp>
      </p:grpSp>
    </p:spTree>
    <p:extLst>
      <p:ext uri="{BB962C8B-B14F-4D97-AF65-F5344CB8AC3E}">
        <p14:creationId xmlns:p14="http://schemas.microsoft.com/office/powerpoint/2010/main" val="29447285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250"/>
                                        <p:tgtEl>
                                          <p:spTgt spid="7"/>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95000"/>
                    <a:lumOff val="5000"/>
                  </a:schemeClr>
                </a:solidFill>
              </a:rPr>
              <a:t>A Help:  Making The Word Personal</a:t>
            </a:r>
            <a:endParaRPr lang="en-US" b="1" dirty="0">
              <a:solidFill>
                <a:schemeClr val="tx1">
                  <a:lumMod val="95000"/>
                  <a:lumOff val="5000"/>
                </a:schemeClr>
              </a:solidFill>
            </a:endParaRPr>
          </a:p>
        </p:txBody>
      </p:sp>
      <p:sp>
        <p:nvSpPr>
          <p:cNvPr id="3" name="Text Placeholder 2"/>
          <p:cNvSpPr>
            <a:spLocks noGrp="1"/>
          </p:cNvSpPr>
          <p:nvPr>
            <p:ph type="body" sz="quarter" idx="10"/>
          </p:nvPr>
        </p:nvSpPr>
        <p:spPr>
          <a:xfrm>
            <a:off x="381000" y="1411552"/>
            <a:ext cx="8382000" cy="5275290"/>
          </a:xfrm>
        </p:spPr>
        <p:txBody>
          <a:bodyPr/>
          <a:lstStyle/>
          <a:p>
            <a:r>
              <a:rPr lang="en-US" dirty="0" smtClean="0">
                <a:solidFill>
                  <a:schemeClr val="bg2">
                    <a:lumMod val="50000"/>
                  </a:schemeClr>
                </a:solidFill>
                <a:effectLst>
                  <a:outerShdw blurRad="38100" dist="38100" dir="2700000" algn="tl">
                    <a:srgbClr val="000000">
                      <a:alpha val="43137"/>
                    </a:srgbClr>
                  </a:outerShdw>
                </a:effectLst>
                <a:latin typeface="Berlin Sans FB Demi" pitchFamily="34" charset="0"/>
              </a:rPr>
              <a:t>World (Jn. 3:16)</a:t>
            </a:r>
          </a:p>
          <a:p>
            <a:pPr lvl="1"/>
            <a:r>
              <a:rPr lang="en-US" dirty="0" smtClean="0"/>
              <a:t>“For </a:t>
            </a:r>
            <a:r>
              <a:rPr lang="en-US" u="sng" dirty="0"/>
              <a:t>God so loved the world </a:t>
            </a:r>
            <a:r>
              <a:rPr lang="en-US" dirty="0"/>
              <a:t>that </a:t>
            </a:r>
            <a:r>
              <a:rPr lang="en-US" u="sng" dirty="0"/>
              <a:t>He gave His only begotten Son</a:t>
            </a:r>
            <a:r>
              <a:rPr lang="en-US" dirty="0"/>
              <a:t>, that whoever believes in Him should not perish but have everlasting </a:t>
            </a:r>
            <a:r>
              <a:rPr lang="en-US" dirty="0" smtClean="0"/>
              <a:t>life”</a:t>
            </a:r>
          </a:p>
          <a:p>
            <a:r>
              <a:rPr lang="en-US" dirty="0" smtClean="0">
                <a:solidFill>
                  <a:schemeClr val="bg2">
                    <a:lumMod val="50000"/>
                  </a:schemeClr>
                </a:solidFill>
                <a:effectLst>
                  <a:outerShdw blurRad="38100" dist="38100" dir="2700000" algn="tl">
                    <a:srgbClr val="000000">
                      <a:alpha val="43137"/>
                    </a:srgbClr>
                  </a:outerShdw>
                </a:effectLst>
                <a:latin typeface="Berlin Sans FB Demi" pitchFamily="34" charset="0"/>
              </a:rPr>
              <a:t>Church (Eph. 5:25)</a:t>
            </a:r>
          </a:p>
          <a:p>
            <a:pPr lvl="1"/>
            <a:r>
              <a:rPr lang="en-US" dirty="0"/>
              <a:t>“Husbands, love your wives, just as </a:t>
            </a:r>
            <a:r>
              <a:rPr lang="en-US" u="sng" dirty="0"/>
              <a:t>Christ</a:t>
            </a:r>
            <a:r>
              <a:rPr lang="en-US" dirty="0"/>
              <a:t> also </a:t>
            </a:r>
            <a:r>
              <a:rPr lang="en-US" u="sng" dirty="0"/>
              <a:t>loved the church </a:t>
            </a:r>
            <a:r>
              <a:rPr lang="en-US" dirty="0"/>
              <a:t>and </a:t>
            </a:r>
            <a:r>
              <a:rPr lang="en-US" u="sng" dirty="0"/>
              <a:t>gave Himself for </a:t>
            </a:r>
            <a:r>
              <a:rPr lang="en-US" u="sng" dirty="0" smtClean="0"/>
              <a:t>her</a:t>
            </a:r>
            <a:r>
              <a:rPr lang="en-US" dirty="0" smtClean="0"/>
              <a:t>”</a:t>
            </a:r>
          </a:p>
          <a:p>
            <a:r>
              <a:rPr lang="en-US" dirty="0" smtClean="0">
                <a:solidFill>
                  <a:schemeClr val="bg2">
                    <a:lumMod val="50000"/>
                  </a:schemeClr>
                </a:solidFill>
                <a:effectLst>
                  <a:outerShdw blurRad="38100" dist="38100" dir="2700000" algn="tl">
                    <a:srgbClr val="000000">
                      <a:alpha val="43137"/>
                    </a:srgbClr>
                  </a:outerShdw>
                </a:effectLst>
                <a:latin typeface="Berlin Sans FB Demi" pitchFamily="34" charset="0"/>
              </a:rPr>
              <a:t>Me (Gal. 2:20)</a:t>
            </a:r>
          </a:p>
          <a:p>
            <a:pPr lvl="1"/>
            <a:r>
              <a:rPr lang="en-US" dirty="0" smtClean="0"/>
              <a:t>“I </a:t>
            </a:r>
            <a:r>
              <a:rPr lang="en-US" dirty="0"/>
              <a:t>have been crucified with Christ; it is no longer I who live, but Christ lives in me; and the life which I now live in the flesh I live by faith in the Son of God, </a:t>
            </a:r>
            <a:r>
              <a:rPr lang="en-US" u="sng" dirty="0"/>
              <a:t>who loved me </a:t>
            </a:r>
            <a:r>
              <a:rPr lang="en-US" dirty="0"/>
              <a:t>and </a:t>
            </a:r>
            <a:r>
              <a:rPr lang="en-US" u="sng" dirty="0"/>
              <a:t>gave Himself for </a:t>
            </a:r>
            <a:r>
              <a:rPr lang="en-US" u="sng" dirty="0" smtClean="0"/>
              <a:t>me</a:t>
            </a:r>
            <a:r>
              <a:rPr lang="en-US" dirty="0" smtClean="0"/>
              <a:t>”</a:t>
            </a:r>
            <a:endParaRPr lang="en-US" dirty="0"/>
          </a:p>
        </p:txBody>
      </p:sp>
    </p:spTree>
    <p:extLst>
      <p:ext uri="{BB962C8B-B14F-4D97-AF65-F5344CB8AC3E}">
        <p14:creationId xmlns:p14="http://schemas.microsoft.com/office/powerpoint/2010/main" val="399283249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Word Personal</a:t>
            </a:r>
            <a:endParaRPr lang="en-US" dirty="0"/>
          </a:p>
        </p:txBody>
      </p:sp>
      <p:sp>
        <p:nvSpPr>
          <p:cNvPr id="3" name="Text Placeholder 2"/>
          <p:cNvSpPr>
            <a:spLocks noGrp="1"/>
          </p:cNvSpPr>
          <p:nvPr>
            <p:ph type="body" sz="quarter" idx="10"/>
          </p:nvPr>
        </p:nvSpPr>
        <p:spPr>
          <a:xfrm>
            <a:off x="381000" y="1411552"/>
            <a:ext cx="8382000" cy="5207579"/>
          </a:xfrm>
        </p:spPr>
        <p:txBody>
          <a:bodyPr/>
          <a:lstStyle/>
          <a:p>
            <a:r>
              <a:rPr lang="en-US" sz="3600" b="1" dirty="0"/>
              <a:t>"I tell you, no; but unless </a:t>
            </a:r>
            <a:r>
              <a:rPr lang="en-US" sz="3600" b="1" dirty="0" smtClean="0"/>
              <a:t>__________ </a:t>
            </a:r>
            <a:r>
              <a:rPr lang="en-US" sz="3600" b="1" dirty="0"/>
              <a:t>repent you will all likewise </a:t>
            </a:r>
            <a:r>
              <a:rPr lang="en-US" sz="3600" b="1" dirty="0" smtClean="0"/>
              <a:t>perish” (</a:t>
            </a:r>
            <a:r>
              <a:rPr lang="en-US" sz="3600" b="1" dirty="0" err="1" smtClean="0"/>
              <a:t>Lk</a:t>
            </a:r>
            <a:r>
              <a:rPr lang="en-US" sz="3600" b="1" dirty="0" smtClean="0"/>
              <a:t>. 13:3)</a:t>
            </a:r>
          </a:p>
          <a:p>
            <a:r>
              <a:rPr lang="en-US" sz="3600" b="1" dirty="0" smtClean="0"/>
              <a:t>But___________ </a:t>
            </a:r>
            <a:r>
              <a:rPr lang="en-US" sz="3600" b="1" dirty="0"/>
              <a:t>is tempted when he is drawn away by his own desires and </a:t>
            </a:r>
            <a:r>
              <a:rPr lang="en-US" sz="3600" b="1" dirty="0" smtClean="0"/>
              <a:t>enticed” (Jas. 1:14)</a:t>
            </a:r>
          </a:p>
          <a:p>
            <a:r>
              <a:rPr lang="en-US" sz="3600" b="1" dirty="0"/>
              <a:t>What does it profit, </a:t>
            </a:r>
            <a:r>
              <a:rPr lang="en-US" sz="3600" b="1" dirty="0" smtClean="0"/>
              <a:t>___________, </a:t>
            </a:r>
            <a:r>
              <a:rPr lang="en-US" sz="3600" b="1" dirty="0"/>
              <a:t>if someone says he has faith but does not have works? Can faith save him</a:t>
            </a:r>
            <a:r>
              <a:rPr lang="en-US" sz="3600" b="1" dirty="0" smtClean="0"/>
              <a:t>?” (Jas. 2:14)</a:t>
            </a:r>
          </a:p>
        </p:txBody>
      </p:sp>
    </p:spTree>
    <p:extLst>
      <p:ext uri="{BB962C8B-B14F-4D97-AF65-F5344CB8AC3E}">
        <p14:creationId xmlns:p14="http://schemas.microsoft.com/office/powerpoint/2010/main" val="1432035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Word Personal</a:t>
            </a:r>
            <a:endParaRPr lang="en-US" dirty="0"/>
          </a:p>
        </p:txBody>
      </p:sp>
      <p:sp>
        <p:nvSpPr>
          <p:cNvPr id="3" name="Text Placeholder 2"/>
          <p:cNvSpPr>
            <a:spLocks noGrp="1"/>
          </p:cNvSpPr>
          <p:nvPr>
            <p:ph type="body" sz="quarter" idx="10"/>
          </p:nvPr>
        </p:nvSpPr>
        <p:spPr>
          <a:xfrm>
            <a:off x="381000" y="1411552"/>
            <a:ext cx="8382000" cy="3600986"/>
          </a:xfrm>
        </p:spPr>
        <p:txBody>
          <a:bodyPr/>
          <a:lstStyle/>
          <a:p>
            <a:r>
              <a:rPr lang="en-US" sz="3600" b="1" dirty="0" smtClean="0"/>
              <a:t>“But ________seek </a:t>
            </a:r>
            <a:r>
              <a:rPr lang="en-US" sz="3600" b="1" dirty="0"/>
              <a:t>first the kingdom of God and His righteousness, and all these things shall be added to </a:t>
            </a:r>
            <a:r>
              <a:rPr lang="en-US" sz="3600" b="1" dirty="0" smtClean="0"/>
              <a:t>you” (Matt. 6:33)</a:t>
            </a:r>
          </a:p>
          <a:p>
            <a:r>
              <a:rPr lang="en-US" sz="3600" b="1" dirty="0" smtClean="0"/>
              <a:t>“But </a:t>
            </a:r>
            <a:r>
              <a:rPr lang="en-US" sz="3600" b="1" u="sng" dirty="0" smtClean="0"/>
              <a:t>________</a:t>
            </a:r>
            <a:r>
              <a:rPr lang="en-US" sz="3600" b="1" dirty="0" smtClean="0"/>
              <a:t>be </a:t>
            </a:r>
            <a:r>
              <a:rPr lang="en-US" sz="3600" b="1" dirty="0"/>
              <a:t>watchful in all things, endure afflictions, do the work of an evangelist, fulfill your </a:t>
            </a:r>
            <a:r>
              <a:rPr lang="en-US" sz="3600" b="1" dirty="0" smtClean="0"/>
              <a:t>ministry” (2 Tim. 4:5)</a:t>
            </a:r>
            <a:endParaRPr lang="en-US" sz="3600" b="1" dirty="0"/>
          </a:p>
        </p:txBody>
      </p:sp>
    </p:spTree>
    <p:extLst>
      <p:ext uri="{BB962C8B-B14F-4D97-AF65-F5344CB8AC3E}">
        <p14:creationId xmlns:p14="http://schemas.microsoft.com/office/powerpoint/2010/main" val="2605573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3 Effects of Duplicating The Word</a:t>
            </a:r>
            <a:endParaRPr lang="en-US" dirty="0"/>
          </a:p>
        </p:txBody>
      </p:sp>
      <p:sp>
        <p:nvSpPr>
          <p:cNvPr id="3" name="Text Placeholder 2"/>
          <p:cNvSpPr>
            <a:spLocks noGrp="1"/>
          </p:cNvSpPr>
          <p:nvPr>
            <p:ph type="body" sz="quarter" idx="10"/>
          </p:nvPr>
        </p:nvSpPr>
        <p:spPr>
          <a:xfrm>
            <a:off x="381000" y="1675338"/>
            <a:ext cx="8382000" cy="1717393"/>
          </a:xfrm>
        </p:spPr>
        <p:txBody>
          <a:bodyPr/>
          <a:lstStyle/>
          <a:p>
            <a:r>
              <a:rPr lang="en-US" sz="3600" dirty="0" smtClean="0"/>
              <a:t>A Bridled Tongue (Jas. 1:26)</a:t>
            </a:r>
          </a:p>
          <a:p>
            <a:r>
              <a:rPr lang="en-US" sz="3600" dirty="0" smtClean="0"/>
              <a:t>A Concern For Others (Jas. 1:27a)</a:t>
            </a:r>
          </a:p>
          <a:p>
            <a:r>
              <a:rPr lang="en-US" sz="3600" dirty="0" smtClean="0"/>
              <a:t>Unspotted From The World (Jas. 1:27b)</a:t>
            </a:r>
            <a:endParaRPr lang="en-US" sz="3600" dirty="0"/>
          </a:p>
        </p:txBody>
      </p:sp>
      <p:sp>
        <p:nvSpPr>
          <p:cNvPr id="4" name="Rectangle 3"/>
          <p:cNvSpPr/>
          <p:nvPr/>
        </p:nvSpPr>
        <p:spPr>
          <a:xfrm>
            <a:off x="274382" y="762000"/>
            <a:ext cx="8056886" cy="523220"/>
          </a:xfrm>
          <a:prstGeom prst="rect">
            <a:avLst/>
          </a:prstGeom>
        </p:spPr>
        <p:txBody>
          <a:bodyPr wrap="none">
            <a:spAutoFit/>
          </a:bodyPr>
          <a:lstStyle/>
          <a:p>
            <a:pPr algn="ctr"/>
            <a:r>
              <a:rPr lang="en-US" sz="2800" dirty="0" smtClean="0"/>
              <a:t>“…this </a:t>
            </a:r>
            <a:r>
              <a:rPr lang="en-US" sz="2800" dirty="0"/>
              <a:t>one will be blessed in what he </a:t>
            </a:r>
            <a:r>
              <a:rPr lang="en-US" sz="2800" dirty="0" smtClean="0"/>
              <a:t>does” (Jas. 1:25)</a:t>
            </a:r>
            <a:endParaRPr lang="en-US" sz="2800" dirty="0"/>
          </a:p>
        </p:txBody>
      </p:sp>
      <p:sp>
        <p:nvSpPr>
          <p:cNvPr id="5" name="TextBox 4"/>
          <p:cNvSpPr txBox="1"/>
          <p:nvPr/>
        </p:nvSpPr>
        <p:spPr>
          <a:xfrm>
            <a:off x="1143000" y="4267200"/>
            <a:ext cx="6858000" cy="2123658"/>
          </a:xfrm>
          <a:prstGeom prst="rect">
            <a:avLst/>
          </a:prstGeom>
          <a:noFill/>
        </p:spPr>
        <p:txBody>
          <a:bodyPr wrap="square" rtlCol="0">
            <a:spAutoFit/>
          </a:bodyPr>
          <a:lstStyle/>
          <a:p>
            <a:r>
              <a:rPr lang="en-US" sz="4400" dirty="0" smtClean="0">
                <a:solidFill>
                  <a:schemeClr val="bg1"/>
                </a:solidFill>
                <a:latin typeface="Bauhaus 93" pitchFamily="82" charset="0"/>
              </a:rPr>
              <a:t>What Impression Does The Preaching of Truth Have on You?</a:t>
            </a:r>
            <a:endParaRPr lang="en-US" sz="4400" dirty="0">
              <a:solidFill>
                <a:schemeClr val="bg1"/>
              </a:solidFill>
              <a:latin typeface="Bauhaus 93" pitchFamily="82" charset="0"/>
            </a:endParaRPr>
          </a:p>
        </p:txBody>
      </p:sp>
    </p:spTree>
    <p:extLst>
      <p:ext uri="{BB962C8B-B14F-4D97-AF65-F5344CB8AC3E}">
        <p14:creationId xmlns:p14="http://schemas.microsoft.com/office/powerpoint/2010/main" val="3156394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3 Effects of Duplicating The Word</a:t>
            </a:r>
            <a:endParaRPr lang="en-US" dirty="0"/>
          </a:p>
        </p:txBody>
      </p:sp>
      <p:sp>
        <p:nvSpPr>
          <p:cNvPr id="3" name="Text Placeholder 2"/>
          <p:cNvSpPr>
            <a:spLocks noGrp="1"/>
          </p:cNvSpPr>
          <p:nvPr>
            <p:ph type="body" sz="quarter" idx="10"/>
          </p:nvPr>
        </p:nvSpPr>
        <p:spPr>
          <a:xfrm>
            <a:off x="381000" y="1675338"/>
            <a:ext cx="8382000" cy="1717393"/>
          </a:xfrm>
        </p:spPr>
        <p:txBody>
          <a:bodyPr/>
          <a:lstStyle/>
          <a:p>
            <a:r>
              <a:rPr lang="en-US" sz="3600" dirty="0" smtClean="0"/>
              <a:t>A Bridled Tongue (Jas. 1:26)</a:t>
            </a:r>
          </a:p>
          <a:p>
            <a:r>
              <a:rPr lang="en-US" sz="3600" dirty="0" smtClean="0"/>
              <a:t>A Concern For Others (Jas. 1:27a)</a:t>
            </a:r>
          </a:p>
          <a:p>
            <a:r>
              <a:rPr lang="en-US" sz="3600" dirty="0" smtClean="0"/>
              <a:t>Unspotted From The World (Jas. 1:27b)</a:t>
            </a:r>
            <a:endParaRPr lang="en-US" sz="3600" dirty="0"/>
          </a:p>
        </p:txBody>
      </p:sp>
      <p:sp>
        <p:nvSpPr>
          <p:cNvPr id="4" name="Rectangle 3"/>
          <p:cNvSpPr/>
          <p:nvPr/>
        </p:nvSpPr>
        <p:spPr>
          <a:xfrm>
            <a:off x="274382" y="762000"/>
            <a:ext cx="8056886" cy="523220"/>
          </a:xfrm>
          <a:prstGeom prst="rect">
            <a:avLst/>
          </a:prstGeom>
        </p:spPr>
        <p:txBody>
          <a:bodyPr wrap="none">
            <a:spAutoFit/>
          </a:bodyPr>
          <a:lstStyle/>
          <a:p>
            <a:pPr algn="ctr"/>
            <a:r>
              <a:rPr lang="en-US" sz="2800" dirty="0" smtClean="0"/>
              <a:t>“…this </a:t>
            </a:r>
            <a:r>
              <a:rPr lang="en-US" sz="2800" dirty="0"/>
              <a:t>one will be blessed in what he </a:t>
            </a:r>
            <a:r>
              <a:rPr lang="en-US" sz="2800" dirty="0" smtClean="0"/>
              <a:t>does” (Jas. 1:25)</a:t>
            </a:r>
            <a:endParaRPr lang="en-US" sz="2800" dirty="0"/>
          </a:p>
        </p:txBody>
      </p:sp>
      <p:sp>
        <p:nvSpPr>
          <p:cNvPr id="5" name="TextBox 4"/>
          <p:cNvSpPr txBox="1"/>
          <p:nvPr/>
        </p:nvSpPr>
        <p:spPr>
          <a:xfrm>
            <a:off x="1143000" y="4267200"/>
            <a:ext cx="7188268" cy="1446550"/>
          </a:xfrm>
          <a:prstGeom prst="rect">
            <a:avLst/>
          </a:prstGeom>
          <a:noFill/>
        </p:spPr>
        <p:txBody>
          <a:bodyPr wrap="square" rtlCol="0">
            <a:spAutoFit/>
          </a:bodyPr>
          <a:lstStyle/>
          <a:p>
            <a:r>
              <a:rPr lang="en-US" sz="4400" dirty="0" smtClean="0">
                <a:solidFill>
                  <a:schemeClr val="tx2">
                    <a:lumMod val="50000"/>
                  </a:schemeClr>
                </a:solidFill>
                <a:effectLst>
                  <a:outerShdw blurRad="38100" dist="38100" dir="2700000" algn="tl">
                    <a:srgbClr val="000000">
                      <a:alpha val="43137"/>
                    </a:srgbClr>
                  </a:outerShdw>
                </a:effectLst>
                <a:latin typeface="Bauhaus 93" pitchFamily="82" charset="0"/>
              </a:rPr>
              <a:t>What Impression Are You Leaving For Others To Read?</a:t>
            </a:r>
            <a:endParaRPr lang="en-US" sz="4400" dirty="0">
              <a:solidFill>
                <a:schemeClr val="tx2">
                  <a:lumMod val="50000"/>
                </a:schemeClr>
              </a:solidFill>
              <a:effectLst>
                <a:outerShdw blurRad="38100" dist="38100" dir="2700000" algn="tl">
                  <a:srgbClr val="000000">
                    <a:alpha val="43137"/>
                  </a:srgbClr>
                </a:outerShdw>
              </a:effectLst>
              <a:latin typeface="Bauhaus 93" pitchFamily="82" charset="0"/>
            </a:endParaRPr>
          </a:p>
        </p:txBody>
      </p:sp>
    </p:spTree>
    <p:extLst>
      <p:ext uri="{BB962C8B-B14F-4D97-AF65-F5344CB8AC3E}">
        <p14:creationId xmlns:p14="http://schemas.microsoft.com/office/powerpoint/2010/main" val="42805894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9808" y="2020824"/>
            <a:ext cx="79740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How Can We Acquire A</a:t>
            </a:r>
            <a:endParaRPr lang="en-US" dirty="0"/>
          </a:p>
        </p:txBody>
      </p:sp>
      <p:sp>
        <p:nvSpPr>
          <p:cNvPr id="3" name="Subtitle 2"/>
          <p:cNvSpPr>
            <a:spLocks noGrp="1"/>
          </p:cNvSpPr>
          <p:nvPr>
            <p:ph type="subTitle" idx="1"/>
          </p:nvPr>
        </p:nvSpPr>
        <p:spPr/>
        <p:txBody>
          <a:bodyPr/>
          <a:lstStyle/>
          <a:p>
            <a:pPr algn="r"/>
            <a:r>
              <a:rPr lang="en-US" dirty="0" smtClean="0"/>
              <a:t>FROM THE TRUTH</a:t>
            </a:r>
            <a:endParaRPr lang="en-US" dirty="0"/>
          </a:p>
        </p:txBody>
      </p:sp>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49808" y="2020824"/>
            <a:ext cx="79740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4">
                    <a14:imgEffect>
                      <a14:artisticBlur radius="40"/>
                    </a14:imgEffect>
                  </a14:imgLayer>
                </a14:imgProps>
              </a:ext>
              <a:ext uri="{28A0092B-C50C-407E-A947-70E740481C1C}">
                <a14:useLocalDpi xmlns:a14="http://schemas.microsoft.com/office/drawing/2010/main" val="0"/>
              </a:ext>
            </a:extLst>
          </a:blip>
          <a:srcRect/>
          <a:stretch>
            <a:fillRect/>
          </a:stretch>
        </p:blipFill>
        <p:spPr bwMode="auto">
          <a:xfrm>
            <a:off x="749808" y="2020824"/>
            <a:ext cx="79740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808" y="2020824"/>
            <a:ext cx="798036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0" y="4267200"/>
            <a:ext cx="375424" cy="584775"/>
          </a:xfrm>
          <a:prstGeom prst="rect">
            <a:avLst/>
          </a:prstGeom>
          <a:noFill/>
        </p:spPr>
        <p:txBody>
          <a:bodyPr wrap="none" rtlCol="0">
            <a:spAutoFit/>
          </a:bodyPr>
          <a:lstStyle/>
          <a:p>
            <a:r>
              <a:rPr lang="en-US" sz="3200" dirty="0" smtClean="0"/>
              <a:t>?</a:t>
            </a:r>
            <a:endParaRPr lang="en-US" sz="3200" dirty="0"/>
          </a:p>
        </p:txBody>
      </p:sp>
    </p:spTree>
    <p:extLst>
      <p:ext uri="{BB962C8B-B14F-4D97-AF65-F5344CB8AC3E}">
        <p14:creationId xmlns:p14="http://schemas.microsoft.com/office/powerpoint/2010/main" val="28658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750"/>
                                  </p:stCondLst>
                                  <p:childTnLst>
                                    <p:animEffect transition="out" filter="fade">
                                      <p:cBhvr>
                                        <p:cTn id="6" dur="1000"/>
                                        <p:tgtEl>
                                          <p:spTgt spid="1028"/>
                                        </p:tgtEl>
                                      </p:cBhvr>
                                    </p:animEffect>
                                    <p:set>
                                      <p:cBhvr>
                                        <p:cTn id="7" dur="1" fill="hold">
                                          <p:stCondLst>
                                            <p:cond delay="999"/>
                                          </p:stCondLst>
                                        </p:cTn>
                                        <p:tgtEl>
                                          <p:spTgt spid="10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750"/>
                                        <p:tgtEl>
                                          <p:spTgt spid="1027"/>
                                        </p:tgtEl>
                                      </p:cBhvr>
                                    </p:animEffect>
                                  </p:childTnLst>
                                </p:cTn>
                              </p:par>
                            </p:childTnLst>
                          </p:cTn>
                        </p:par>
                        <p:par>
                          <p:cTn id="11" fill="hold">
                            <p:stCondLst>
                              <p:cond delay="1750"/>
                            </p:stCondLst>
                            <p:childTnLst>
                              <p:par>
                                <p:cTn id="12" presetID="10" presetClass="exit" presetSubtype="0" fill="hold" nodeType="afterEffect">
                                  <p:stCondLst>
                                    <p:cond delay="0"/>
                                  </p:stCondLst>
                                  <p:childTnLst>
                                    <p:animEffect transition="out" filter="fade">
                                      <p:cBhvr>
                                        <p:cTn id="13" dur="1500"/>
                                        <p:tgtEl>
                                          <p:spTgt spid="1027"/>
                                        </p:tgtEl>
                                      </p:cBhvr>
                                    </p:animEffect>
                                    <p:set>
                                      <p:cBhvr>
                                        <p:cTn id="14" dur="1" fill="hold">
                                          <p:stCondLst>
                                            <p:cond delay="1499"/>
                                          </p:stCondLst>
                                        </p:cTn>
                                        <p:tgtEl>
                                          <p:spTgt spid="1027"/>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50"/>
                                        <p:tgtEl>
                                          <p:spTgt spid="1026"/>
                                        </p:tgtEl>
                                      </p:cBhvr>
                                    </p:animEffect>
                                  </p:childTnLst>
                                </p:cTn>
                              </p:par>
                            </p:childTnLst>
                          </p:cTn>
                        </p:par>
                        <p:par>
                          <p:cTn id="18" fill="hold">
                            <p:stCondLst>
                              <p:cond delay="3250"/>
                            </p:stCondLst>
                            <p:childTnLst>
                              <p:par>
                                <p:cTn id="19" presetID="10" presetClass="exit" presetSubtype="0" fill="hold" nodeType="afterEffect">
                                  <p:stCondLst>
                                    <p:cond delay="0"/>
                                  </p:stCondLst>
                                  <p:childTnLst>
                                    <p:animEffect transition="out" filter="fade">
                                      <p:cBhvr>
                                        <p:cTn id="20" dur="1500"/>
                                        <p:tgtEl>
                                          <p:spTgt spid="1026"/>
                                        </p:tgtEl>
                                      </p:cBhvr>
                                    </p:animEffect>
                                    <p:set>
                                      <p:cBhvr>
                                        <p:cTn id="21" dur="1" fill="hold">
                                          <p:stCondLst>
                                            <p:cond delay="1499"/>
                                          </p:stCondLst>
                                        </p:cTn>
                                        <p:tgtEl>
                                          <p:spTgt spid="102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125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747897"/>
          </a:xfrm>
        </p:spPr>
        <p:txBody>
          <a:bodyPr/>
          <a:lstStyle/>
          <a:p>
            <a:r>
              <a:rPr lang="en-US" sz="5400" dirty="0" smtClean="0">
                <a:latin typeface="Bauhaus 93" pitchFamily="82" charset="0"/>
              </a:rPr>
              <a:t>Hebrews 2:1-4</a:t>
            </a:r>
            <a:endParaRPr lang="en-US" sz="5400" dirty="0">
              <a:latin typeface="Bauhaus 93" pitchFamily="82" charset="0"/>
            </a:endParaRPr>
          </a:p>
        </p:txBody>
      </p:sp>
      <p:sp>
        <p:nvSpPr>
          <p:cNvPr id="6" name="Text Placeholder 5"/>
          <p:cNvSpPr>
            <a:spLocks noGrp="1"/>
          </p:cNvSpPr>
          <p:nvPr>
            <p:ph type="body" sz="quarter" idx="10"/>
          </p:nvPr>
        </p:nvSpPr>
        <p:spPr>
          <a:xfrm>
            <a:off x="381000" y="1411552"/>
            <a:ext cx="8382000" cy="3816429"/>
          </a:xfrm>
        </p:spPr>
        <p:txBody>
          <a:bodyPr/>
          <a:lstStyle/>
          <a:p>
            <a:r>
              <a:rPr lang="en-US" sz="3600" dirty="0" smtClean="0"/>
              <a:t>“We must give the more earnest heed”</a:t>
            </a:r>
          </a:p>
          <a:p>
            <a:r>
              <a:rPr lang="en-US" sz="3600" dirty="0" smtClean="0"/>
              <a:t>Without “earnestness,” we will:</a:t>
            </a:r>
          </a:p>
          <a:p>
            <a:pPr lvl="1"/>
            <a:r>
              <a:rPr lang="en-US" sz="3200" dirty="0" smtClean="0"/>
              <a:t>Drift away</a:t>
            </a:r>
          </a:p>
          <a:p>
            <a:pPr lvl="2"/>
            <a:r>
              <a:rPr lang="en-US" sz="2800" dirty="0" smtClean="0"/>
              <a:t>“lest </a:t>
            </a:r>
            <a:r>
              <a:rPr lang="en-US" sz="2800" dirty="0"/>
              <a:t>we may glide </a:t>
            </a:r>
            <a:r>
              <a:rPr lang="en-US" sz="2800" dirty="0" smtClean="0"/>
              <a:t>aside” (YLT)</a:t>
            </a:r>
          </a:p>
          <a:p>
            <a:pPr lvl="1"/>
            <a:r>
              <a:rPr lang="en-US" sz="3200" dirty="0" smtClean="0"/>
              <a:t>Transgress</a:t>
            </a:r>
          </a:p>
          <a:p>
            <a:pPr lvl="1"/>
            <a:r>
              <a:rPr lang="en-US" sz="3200" dirty="0" smtClean="0"/>
              <a:t>Neglect salvation</a:t>
            </a:r>
          </a:p>
          <a:p>
            <a:pPr lvl="1"/>
            <a:r>
              <a:rPr lang="en-US" sz="3200" dirty="0" smtClean="0"/>
              <a:t>Be punished (Heb. 12:25)</a:t>
            </a:r>
            <a:endParaRPr lang="en-US" sz="3200" dirty="0"/>
          </a:p>
        </p:txBody>
      </p:sp>
    </p:spTree>
    <p:extLst>
      <p:ext uri="{BB962C8B-B14F-4D97-AF65-F5344CB8AC3E}">
        <p14:creationId xmlns:p14="http://schemas.microsoft.com/office/powerpoint/2010/main" val="3958993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6000" decel="14000" fill="hold" grpId="0" nodeType="clickEffect">
                                  <p:stCondLst>
                                    <p:cond delay="0"/>
                                  </p:stCondLst>
                                  <p:iterate type="wd">
                                    <p:tmPct val="1000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75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10" presetClass="entr" presetSubtype="0" fill="hold" grpId="0" nodeType="afterEffect">
                                  <p:stCondLst>
                                    <p:cond delay="25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750"/>
                                        <p:tgtEl>
                                          <p:spTgt spid="6">
                                            <p:txEl>
                                              <p:pRg st="2" end="2"/>
                                            </p:tx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75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64656"/>
            <a:ext cx="8382000" cy="1592744"/>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spc="0" dirty="0" smtClean="0">
                <a:ln/>
                <a:solidFill>
                  <a:schemeClr val="tx1"/>
                </a:solidFill>
                <a:effectLst>
                  <a:outerShdw blurRad="19685" dist="12700" dir="5400000" algn="tl" rotWithShape="0">
                    <a:schemeClr val="accent1">
                      <a:satMod val="130000"/>
                      <a:alpha val="60000"/>
                    </a:schemeClr>
                  </a:outerShdw>
                </a:effectLst>
              </a:rPr>
              <a:t>(1) </a:t>
            </a:r>
            <a:r>
              <a:rPr lang="en-US" sz="11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REMOVE</a:t>
            </a:r>
            <a:endParaRPr lang="en-US" sz="11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990600" y="3352800"/>
            <a:ext cx="7010400" cy="1938992"/>
          </a:xfrm>
          <a:prstGeom prst="rect">
            <a:avLst/>
          </a:prstGeom>
          <a:noFill/>
        </p:spPr>
        <p:txBody>
          <a:bodyPr wrap="square" rtlCol="0">
            <a:spAutoFit/>
          </a:bodyPr>
          <a:lstStyle/>
          <a:p>
            <a:r>
              <a:rPr lang="en-US" sz="4000" dirty="0" smtClean="0"/>
              <a:t>“Therefore </a:t>
            </a:r>
            <a:r>
              <a:rPr lang="en-US" sz="4000" dirty="0"/>
              <a:t>lay aside all filthiness and overflow of </a:t>
            </a:r>
            <a:r>
              <a:rPr lang="en-US" sz="4000" dirty="0" smtClean="0"/>
              <a:t>wickedness…” (Jas. 1:21)</a:t>
            </a:r>
            <a:endParaRPr lang="en-US" sz="4000" dirty="0"/>
          </a:p>
        </p:txBody>
      </p:sp>
    </p:spTree>
    <p:extLst>
      <p:ext uri="{BB962C8B-B14F-4D97-AF65-F5344CB8AC3E}">
        <p14:creationId xmlns:p14="http://schemas.microsoft.com/office/powerpoint/2010/main" val="1206391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1149"/>
          </a:xfrm>
        </p:spPr>
        <p:txBody>
          <a:bodyPr/>
          <a:lstStyle/>
          <a:p>
            <a:r>
              <a:rPr lang="en-US" dirty="0" smtClean="0"/>
              <a:t>Before The Study – </a:t>
            </a:r>
            <a:r>
              <a:rPr lang="en-US" u="sng" dirty="0" smtClean="0">
                <a:latin typeface="Aharoni" pitchFamily="2" charset="-79"/>
                <a:cs typeface="Aharoni" pitchFamily="2" charset="-79"/>
              </a:rPr>
              <a:t>REMOVE</a:t>
            </a:r>
            <a:endParaRPr lang="en-US" dirty="0">
              <a:latin typeface="Aharoni" pitchFamily="2" charset="-79"/>
              <a:cs typeface="Aharoni" pitchFamily="2" charset="-79"/>
            </a:endParaRPr>
          </a:p>
        </p:txBody>
      </p:sp>
      <p:sp>
        <p:nvSpPr>
          <p:cNvPr id="3" name="Text Placeholder 2"/>
          <p:cNvSpPr>
            <a:spLocks noGrp="1"/>
          </p:cNvSpPr>
          <p:nvPr>
            <p:ph type="body" sz="quarter" idx="10"/>
          </p:nvPr>
        </p:nvSpPr>
        <p:spPr>
          <a:xfrm>
            <a:off x="381000" y="1411552"/>
            <a:ext cx="8382000" cy="4567404"/>
          </a:xfrm>
        </p:spPr>
        <p:txBody>
          <a:bodyPr/>
          <a:lstStyle/>
          <a:p>
            <a:r>
              <a:rPr lang="en-US" dirty="0" smtClean="0"/>
              <a:t>The mind must be conditioned (Jas. 1:19, 20)</a:t>
            </a:r>
          </a:p>
          <a:p>
            <a:pPr lvl="1"/>
            <a:r>
              <a:rPr lang="en-US" dirty="0" smtClean="0"/>
              <a:t>SWIFT – to hear</a:t>
            </a:r>
          </a:p>
          <a:p>
            <a:pPr lvl="1"/>
            <a:r>
              <a:rPr lang="en-US" dirty="0" smtClean="0"/>
              <a:t>SLOW – to speak</a:t>
            </a:r>
          </a:p>
          <a:p>
            <a:pPr lvl="1"/>
            <a:r>
              <a:rPr lang="en-US" dirty="0" smtClean="0"/>
              <a:t>SLOW – to wrath</a:t>
            </a:r>
          </a:p>
          <a:p>
            <a:r>
              <a:rPr lang="en-US" dirty="0" smtClean="0"/>
              <a:t>Removal (Jas. 1:21)</a:t>
            </a:r>
          </a:p>
          <a:p>
            <a:pPr lvl="1"/>
            <a:r>
              <a:rPr lang="en-US" dirty="0" smtClean="0"/>
              <a:t>All filthiness</a:t>
            </a:r>
          </a:p>
          <a:p>
            <a:pPr lvl="1"/>
            <a:r>
              <a:rPr lang="en-US" dirty="0" smtClean="0"/>
              <a:t>Overflow of wickedness –maliciousness (Rom. 1:29)</a:t>
            </a:r>
          </a:p>
          <a:p>
            <a:pPr lvl="2"/>
            <a:r>
              <a:rPr lang="en-US" dirty="0" smtClean="0"/>
              <a:t>Those enraptured with lewd and wicked behavior will not be attracted to what is holy</a:t>
            </a:r>
          </a:p>
          <a:p>
            <a:pPr lvl="1"/>
            <a:endParaRPr lang="en-US" dirty="0"/>
          </a:p>
        </p:txBody>
      </p:sp>
    </p:spTree>
    <p:extLst>
      <p:ext uri="{BB962C8B-B14F-4D97-AF65-F5344CB8AC3E}">
        <p14:creationId xmlns:p14="http://schemas.microsoft.com/office/powerpoint/2010/main" val="158145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1149"/>
          </a:xfrm>
        </p:spPr>
        <p:txBody>
          <a:bodyPr/>
          <a:lstStyle/>
          <a:p>
            <a:r>
              <a:rPr lang="en-US" dirty="0" smtClean="0"/>
              <a:t>Some Things To </a:t>
            </a:r>
            <a:r>
              <a:rPr lang="en-US" dirty="0" smtClean="0">
                <a:latin typeface="Aharoni" pitchFamily="2" charset="-79"/>
                <a:cs typeface="Aharoni" pitchFamily="2" charset="-79"/>
              </a:rPr>
              <a:t>REMOVE:</a:t>
            </a:r>
            <a:endParaRPr lang="en-US" dirty="0">
              <a:latin typeface="Aharoni" pitchFamily="2" charset="-79"/>
              <a:cs typeface="Aharoni" pitchFamily="2" charset="-79"/>
            </a:endParaRPr>
          </a:p>
        </p:txBody>
      </p:sp>
      <p:sp>
        <p:nvSpPr>
          <p:cNvPr id="3" name="Text Placeholder 2"/>
          <p:cNvSpPr>
            <a:spLocks noGrp="1"/>
          </p:cNvSpPr>
          <p:nvPr>
            <p:ph type="body" sz="quarter" idx="10"/>
          </p:nvPr>
        </p:nvSpPr>
        <p:spPr>
          <a:xfrm>
            <a:off x="381000" y="1411552"/>
            <a:ext cx="8382000" cy="4807470"/>
          </a:xfrm>
        </p:spPr>
        <p:txBody>
          <a:bodyPr/>
          <a:lstStyle/>
          <a:p>
            <a:r>
              <a:rPr lang="en-US" sz="3600" dirty="0" smtClean="0"/>
              <a:t>The commandments of men (Is. 29:13)</a:t>
            </a:r>
          </a:p>
          <a:p>
            <a:r>
              <a:rPr lang="en-US" sz="3600" dirty="0" smtClean="0"/>
              <a:t>Indifference (Jas. 1:23, 24)</a:t>
            </a:r>
          </a:p>
          <a:p>
            <a:r>
              <a:rPr lang="en-US" sz="3600" dirty="0"/>
              <a:t>Contempt and anger</a:t>
            </a:r>
          </a:p>
          <a:p>
            <a:pPr lvl="1"/>
            <a:r>
              <a:rPr lang="en-US" sz="3200" dirty="0"/>
              <a:t>“And turn aside anger from thy heart, And cause evil to pass from thy flesh, For the childhood and the age are vanity!” (Eccl. 11:10, YLT)</a:t>
            </a:r>
          </a:p>
          <a:p>
            <a:r>
              <a:rPr lang="en-US" sz="3600" dirty="0" smtClean="0"/>
              <a:t>Love of the world (Jas. 4:4)</a:t>
            </a:r>
          </a:p>
          <a:p>
            <a:r>
              <a:rPr lang="en-US" sz="3600" dirty="0" smtClean="0"/>
              <a:t>Hypocrisy (Matt. 7:5)</a:t>
            </a:r>
            <a:endParaRPr lang="en-US" sz="3600" dirty="0"/>
          </a:p>
        </p:txBody>
      </p:sp>
    </p:spTree>
    <p:extLst>
      <p:ext uri="{BB962C8B-B14F-4D97-AF65-F5344CB8AC3E}">
        <p14:creationId xmlns:p14="http://schemas.microsoft.com/office/powerpoint/2010/main" val="1754377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64656"/>
            <a:ext cx="8382000" cy="1592744"/>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spc="0" dirty="0" smtClean="0">
                <a:ln/>
                <a:solidFill>
                  <a:schemeClr val="tx1"/>
                </a:solidFill>
                <a:effectLst>
                  <a:outerShdw blurRad="19685" dist="12700" dir="5400000" algn="tl" rotWithShape="0">
                    <a:schemeClr val="accent1">
                      <a:satMod val="130000"/>
                      <a:alpha val="60000"/>
                    </a:schemeClr>
                  </a:outerShdw>
                </a:effectLst>
              </a:rPr>
              <a:t>(2) </a:t>
            </a:r>
            <a:r>
              <a:rPr lang="en-US" sz="11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Receive</a:t>
            </a:r>
            <a:endParaRPr lang="en-US" sz="11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990600" y="3352800"/>
            <a:ext cx="7010400" cy="2554545"/>
          </a:xfrm>
          <a:prstGeom prst="rect">
            <a:avLst/>
          </a:prstGeom>
          <a:noFill/>
        </p:spPr>
        <p:txBody>
          <a:bodyPr wrap="square" rtlCol="0">
            <a:spAutoFit/>
          </a:bodyPr>
          <a:lstStyle/>
          <a:p>
            <a:r>
              <a:rPr lang="en-US" sz="4000" dirty="0" smtClean="0">
                <a:solidFill>
                  <a:srgbClr val="FFFFFF"/>
                </a:solidFill>
              </a:rPr>
              <a:t>“…and </a:t>
            </a:r>
            <a:r>
              <a:rPr lang="en-US" sz="4000" dirty="0">
                <a:solidFill>
                  <a:srgbClr val="FFFFFF"/>
                </a:solidFill>
              </a:rPr>
              <a:t>receive with meekness the implanted word, which is able to save your </a:t>
            </a:r>
            <a:r>
              <a:rPr lang="en-US" sz="4000" dirty="0" smtClean="0">
                <a:solidFill>
                  <a:srgbClr val="FFFFFF"/>
                </a:solidFill>
              </a:rPr>
              <a:t>souls” </a:t>
            </a:r>
            <a:br>
              <a:rPr lang="en-US" sz="4000" dirty="0" smtClean="0">
                <a:solidFill>
                  <a:srgbClr val="FFFFFF"/>
                </a:solidFill>
              </a:rPr>
            </a:br>
            <a:r>
              <a:rPr lang="en-US" sz="4000" dirty="0" smtClean="0">
                <a:solidFill>
                  <a:srgbClr val="FFFFFF"/>
                </a:solidFill>
              </a:rPr>
              <a:t>(Jas. 1:21)</a:t>
            </a:r>
            <a:endParaRPr lang="en-US" sz="4000" dirty="0">
              <a:solidFill>
                <a:srgbClr val="FFFFFF"/>
              </a:solidFill>
            </a:endParaRPr>
          </a:p>
        </p:txBody>
      </p:sp>
    </p:spTree>
    <p:extLst>
      <p:ext uri="{BB962C8B-B14F-4D97-AF65-F5344CB8AC3E}">
        <p14:creationId xmlns:p14="http://schemas.microsoft.com/office/powerpoint/2010/main" val="2646892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1149"/>
          </a:xfrm>
        </p:spPr>
        <p:txBody>
          <a:bodyPr/>
          <a:lstStyle/>
          <a:p>
            <a:r>
              <a:rPr lang="en-US" dirty="0" smtClean="0"/>
              <a:t>During the Study--</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haroni" pitchFamily="2" charset="-79"/>
                <a:cs typeface="Aharoni" pitchFamily="2" charset="-79"/>
              </a:rPr>
              <a:t>RECEIVE</a:t>
            </a:r>
            <a:endParaRPr lang="en-US" dirty="0">
              <a:latin typeface="Aharoni" pitchFamily="2" charset="-79"/>
              <a:cs typeface="Aharoni" pitchFamily="2" charset="-79"/>
            </a:endParaRPr>
          </a:p>
        </p:txBody>
      </p:sp>
      <p:sp>
        <p:nvSpPr>
          <p:cNvPr id="3" name="Text Placeholder 2"/>
          <p:cNvSpPr>
            <a:spLocks noGrp="1"/>
          </p:cNvSpPr>
          <p:nvPr>
            <p:ph type="body" sz="quarter" idx="10"/>
          </p:nvPr>
        </p:nvSpPr>
        <p:spPr>
          <a:xfrm>
            <a:off x="381000" y="1411552"/>
            <a:ext cx="8382000" cy="5096780"/>
          </a:xfrm>
        </p:spPr>
        <p:txBody>
          <a:bodyPr/>
          <a:lstStyle/>
          <a:p>
            <a:r>
              <a:rPr lang="en-US" sz="3600" dirty="0" smtClean="0">
                <a:latin typeface="Aharoni" pitchFamily="2" charset="-79"/>
                <a:cs typeface="Aharoni" pitchFamily="2" charset="-79"/>
              </a:rPr>
              <a:t>“Receive” </a:t>
            </a:r>
            <a:r>
              <a:rPr lang="en-US" sz="3600" dirty="0" smtClean="0"/>
              <a:t>(1209)</a:t>
            </a:r>
          </a:p>
          <a:p>
            <a:pPr lvl="1"/>
            <a:r>
              <a:rPr lang="en-US" sz="3200" b="1" dirty="0" smtClean="0"/>
              <a:t>The idea of welcoming appropriately</a:t>
            </a:r>
          </a:p>
          <a:p>
            <a:pPr lvl="2"/>
            <a:r>
              <a:rPr lang="en-US" sz="2800" dirty="0" smtClean="0"/>
              <a:t>“</a:t>
            </a:r>
            <a:r>
              <a:rPr lang="en-US" sz="2800" dirty="0"/>
              <a:t>Say to wisdom, </a:t>
            </a:r>
            <a:r>
              <a:rPr lang="en-US" sz="2800" dirty="0" smtClean="0"/>
              <a:t>‘You </a:t>
            </a:r>
            <a:r>
              <a:rPr lang="en-US" sz="2800" dirty="0"/>
              <a:t>are my sister</a:t>
            </a:r>
            <a:r>
              <a:rPr lang="en-US" sz="2800" dirty="0" smtClean="0"/>
              <a:t>,’ </a:t>
            </a:r>
            <a:r>
              <a:rPr lang="en-US" sz="2800" dirty="0"/>
              <a:t>And call understanding your nearest </a:t>
            </a:r>
            <a:r>
              <a:rPr lang="en-US" sz="2800" dirty="0" smtClean="0"/>
              <a:t>kin” (Prov. 7:4)</a:t>
            </a:r>
          </a:p>
          <a:p>
            <a:pPr lvl="2"/>
            <a:r>
              <a:rPr lang="en-US" sz="2800" dirty="0" smtClean="0"/>
              <a:t>The way is with “meekness”</a:t>
            </a:r>
          </a:p>
          <a:p>
            <a:pPr lvl="1"/>
            <a:r>
              <a:rPr lang="en-US" sz="3200" b="1" dirty="0" smtClean="0"/>
              <a:t>The way we receive is based on our attitude</a:t>
            </a:r>
          </a:p>
          <a:p>
            <a:pPr lvl="2"/>
            <a:r>
              <a:rPr lang="en-US" sz="2800" dirty="0" smtClean="0"/>
              <a:t>“My </a:t>
            </a:r>
            <a:r>
              <a:rPr lang="en-US" sz="2800" dirty="0"/>
              <a:t>son, keep my words, And treasure my commands within you. Keep my commands and live, And my law as the apple of your </a:t>
            </a:r>
            <a:r>
              <a:rPr lang="en-US" sz="2800" dirty="0" smtClean="0"/>
              <a:t>eye” (Prov. 7:2)</a:t>
            </a:r>
          </a:p>
          <a:p>
            <a:pPr lvl="1"/>
            <a:endParaRPr lang="en-US" sz="3200" dirty="0"/>
          </a:p>
        </p:txBody>
      </p:sp>
    </p:spTree>
    <p:extLst>
      <p:ext uri="{BB962C8B-B14F-4D97-AF65-F5344CB8AC3E}">
        <p14:creationId xmlns:p14="http://schemas.microsoft.com/office/powerpoint/2010/main" val="1490259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1149"/>
          </a:xfrm>
        </p:spPr>
        <p:txBody>
          <a:bodyPr/>
          <a:lstStyle/>
          <a:p>
            <a:r>
              <a:rPr lang="en-US" dirty="0" smtClean="0"/>
              <a:t>The Attitude To </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haroni" pitchFamily="2" charset="-79"/>
                <a:cs typeface="Aharoni" pitchFamily="2" charset="-79"/>
              </a:rPr>
              <a:t>RECEIVE</a:t>
            </a:r>
            <a:endParaRPr lang="en-US" dirty="0">
              <a:latin typeface="Aharoni" pitchFamily="2" charset="-79"/>
              <a:cs typeface="Aharoni" pitchFamily="2" charset="-79"/>
            </a:endParaRPr>
          </a:p>
        </p:txBody>
      </p:sp>
      <p:sp>
        <p:nvSpPr>
          <p:cNvPr id="3" name="Text Placeholder 2"/>
          <p:cNvSpPr>
            <a:spLocks noGrp="1"/>
          </p:cNvSpPr>
          <p:nvPr>
            <p:ph type="body" sz="quarter" idx="10"/>
          </p:nvPr>
        </p:nvSpPr>
        <p:spPr>
          <a:xfrm>
            <a:off x="381000" y="1411552"/>
            <a:ext cx="8382000" cy="4875181"/>
          </a:xfrm>
        </p:spPr>
        <p:txBody>
          <a:bodyPr/>
          <a:lstStyle/>
          <a:p>
            <a:pPr marL="0" indent="0">
              <a:buNone/>
            </a:pPr>
            <a:r>
              <a:rPr lang="en-US" dirty="0" smtClean="0">
                <a:solidFill>
                  <a:schemeClr val="tx2">
                    <a:lumMod val="50000"/>
                  </a:schemeClr>
                </a:solidFill>
                <a:latin typeface="Bauhaus 93" pitchFamily="82" charset="0"/>
                <a:cs typeface="Aharoni" pitchFamily="2" charset="-79"/>
              </a:rPr>
              <a:t>Psalm 119:42-48</a:t>
            </a:r>
            <a:r>
              <a:rPr lang="en-US" dirty="0" smtClean="0"/>
              <a:t>, “…For </a:t>
            </a:r>
            <a:r>
              <a:rPr lang="en-US" dirty="0"/>
              <a:t>I </a:t>
            </a:r>
            <a:r>
              <a:rPr lang="en-US" u="sng" dirty="0"/>
              <a:t>trust</a:t>
            </a:r>
            <a:r>
              <a:rPr lang="en-US" dirty="0"/>
              <a:t> in Your </a:t>
            </a:r>
            <a:r>
              <a:rPr lang="en-US" dirty="0" smtClean="0"/>
              <a:t>word. </a:t>
            </a:r>
            <a:r>
              <a:rPr lang="en-US" baseline="30000" dirty="0" smtClean="0">
                <a:solidFill>
                  <a:schemeClr val="tx2">
                    <a:lumMod val="50000"/>
                  </a:schemeClr>
                </a:solidFill>
              </a:rPr>
              <a:t>43</a:t>
            </a:r>
            <a:r>
              <a:rPr lang="en-US" dirty="0" smtClean="0"/>
              <a:t>  </a:t>
            </a:r>
            <a:r>
              <a:rPr lang="en-US" dirty="0"/>
              <a:t>And take not the word of truth utterly out of my mouth, For I have </a:t>
            </a:r>
            <a:r>
              <a:rPr lang="en-US" u="sng" dirty="0"/>
              <a:t>hoped</a:t>
            </a:r>
            <a:r>
              <a:rPr lang="en-US" dirty="0"/>
              <a:t> in Your </a:t>
            </a:r>
            <a:r>
              <a:rPr lang="en-US" dirty="0" smtClean="0"/>
              <a:t>ordinances. </a:t>
            </a:r>
            <a:r>
              <a:rPr lang="en-US" baseline="30000" dirty="0" smtClean="0">
                <a:solidFill>
                  <a:schemeClr val="tx2">
                    <a:lumMod val="50000"/>
                  </a:schemeClr>
                </a:solidFill>
              </a:rPr>
              <a:t>44</a:t>
            </a:r>
            <a:r>
              <a:rPr lang="en-US" dirty="0" smtClean="0"/>
              <a:t>  </a:t>
            </a:r>
            <a:r>
              <a:rPr lang="en-US" dirty="0"/>
              <a:t>So shall I keep Your law continually, Forever and </a:t>
            </a:r>
            <a:r>
              <a:rPr lang="en-US" dirty="0" smtClean="0"/>
              <a:t>ever. </a:t>
            </a:r>
            <a:r>
              <a:rPr lang="en-US" baseline="30000" dirty="0" smtClean="0">
                <a:solidFill>
                  <a:schemeClr val="tx2">
                    <a:lumMod val="50000"/>
                  </a:schemeClr>
                </a:solidFill>
              </a:rPr>
              <a:t>45</a:t>
            </a:r>
            <a:r>
              <a:rPr lang="en-US" dirty="0" smtClean="0"/>
              <a:t>  </a:t>
            </a:r>
            <a:r>
              <a:rPr lang="en-US" dirty="0"/>
              <a:t>And I will walk at liberty, For I </a:t>
            </a:r>
            <a:r>
              <a:rPr lang="en-US" u="sng" dirty="0"/>
              <a:t>seek</a:t>
            </a:r>
            <a:r>
              <a:rPr lang="en-US" dirty="0"/>
              <a:t> Your </a:t>
            </a:r>
            <a:r>
              <a:rPr lang="en-US" dirty="0" smtClean="0"/>
              <a:t>precepts. </a:t>
            </a:r>
            <a:r>
              <a:rPr lang="en-US" baseline="30000" dirty="0" smtClean="0">
                <a:solidFill>
                  <a:schemeClr val="tx2">
                    <a:lumMod val="50000"/>
                  </a:schemeClr>
                </a:solidFill>
              </a:rPr>
              <a:t>46</a:t>
            </a:r>
            <a:r>
              <a:rPr lang="en-US" dirty="0" smtClean="0"/>
              <a:t>  </a:t>
            </a:r>
            <a:r>
              <a:rPr lang="en-US" dirty="0"/>
              <a:t>I will speak of Your testimonies also before kings, And will </a:t>
            </a:r>
            <a:r>
              <a:rPr lang="en-US" u="sng" dirty="0"/>
              <a:t>not be </a:t>
            </a:r>
            <a:r>
              <a:rPr lang="en-US" u="sng" dirty="0" smtClean="0"/>
              <a:t>ashamed</a:t>
            </a:r>
            <a:r>
              <a:rPr lang="en-US" dirty="0" smtClean="0"/>
              <a:t>. </a:t>
            </a:r>
            <a:r>
              <a:rPr lang="en-US" baseline="30000" dirty="0" smtClean="0">
                <a:solidFill>
                  <a:schemeClr val="tx2">
                    <a:lumMod val="50000"/>
                  </a:schemeClr>
                </a:solidFill>
              </a:rPr>
              <a:t>47</a:t>
            </a:r>
            <a:r>
              <a:rPr lang="en-US" dirty="0" smtClean="0"/>
              <a:t>  </a:t>
            </a:r>
            <a:r>
              <a:rPr lang="en-US" dirty="0"/>
              <a:t>And I will </a:t>
            </a:r>
            <a:r>
              <a:rPr lang="en-US" u="sng" dirty="0"/>
              <a:t>delight</a:t>
            </a:r>
            <a:r>
              <a:rPr lang="en-US" dirty="0"/>
              <a:t> myself in Your commandments, Which I </a:t>
            </a:r>
            <a:r>
              <a:rPr lang="en-US" u="sng" dirty="0" smtClean="0"/>
              <a:t>love</a:t>
            </a:r>
            <a:r>
              <a:rPr lang="en-US" dirty="0" smtClean="0"/>
              <a:t>. </a:t>
            </a:r>
            <a:r>
              <a:rPr lang="en-US" baseline="30000" dirty="0" smtClean="0">
                <a:solidFill>
                  <a:schemeClr val="tx2">
                    <a:lumMod val="50000"/>
                  </a:schemeClr>
                </a:solidFill>
              </a:rPr>
              <a:t>48</a:t>
            </a:r>
            <a:r>
              <a:rPr lang="en-US" dirty="0" smtClean="0"/>
              <a:t>  </a:t>
            </a:r>
            <a:r>
              <a:rPr lang="en-US" dirty="0"/>
              <a:t>My hands also I will lift up to Your commandments, Which I </a:t>
            </a:r>
            <a:r>
              <a:rPr lang="en-US" u="sng" dirty="0"/>
              <a:t>love</a:t>
            </a:r>
            <a:r>
              <a:rPr lang="en-US" dirty="0"/>
              <a:t>, And I will meditate on Your statutes</a:t>
            </a:r>
            <a:r>
              <a:rPr lang="en-US" dirty="0" smtClean="0"/>
              <a:t>.</a:t>
            </a:r>
            <a:endParaRPr lang="en-US" dirty="0"/>
          </a:p>
        </p:txBody>
      </p:sp>
    </p:spTree>
    <p:extLst>
      <p:ext uri="{BB962C8B-B14F-4D97-AF65-F5344CB8AC3E}">
        <p14:creationId xmlns:p14="http://schemas.microsoft.com/office/powerpoint/2010/main" val="3661032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urple splash">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purple splash</Template>
  <TotalTime>1416</TotalTime>
  <Words>1859</Words>
  <Application>Microsoft Office PowerPoint</Application>
  <PresentationFormat>On-screen Show (4:3)</PresentationFormat>
  <Paragraphs>127</Paragraphs>
  <Slides>17</Slides>
  <Notes>11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purple splash</vt:lpstr>
      <vt:lpstr>White with Courier font for code slides</vt:lpstr>
      <vt:lpstr>LASTING IMPRESSIONS</vt:lpstr>
      <vt:lpstr>How Can We Acquire A</vt:lpstr>
      <vt:lpstr>Hebrews 2:1-4</vt:lpstr>
      <vt:lpstr>(1) REMOVE</vt:lpstr>
      <vt:lpstr>Before The Study – REMOVE</vt:lpstr>
      <vt:lpstr>Some Things To REMOVE:</vt:lpstr>
      <vt:lpstr>(2) Receive</vt:lpstr>
      <vt:lpstr>During the Study--RECEIVE</vt:lpstr>
      <vt:lpstr>The Attitude To RECEIVE</vt:lpstr>
      <vt:lpstr>The Attitude To RECEIVE</vt:lpstr>
      <vt:lpstr>(3) Replicate</vt:lpstr>
      <vt:lpstr>After The Study – Replication</vt:lpstr>
      <vt:lpstr>A Help:  Making The Word Personal</vt:lpstr>
      <vt:lpstr>Making The Word Personal</vt:lpstr>
      <vt:lpstr>Making The Word Personal</vt:lpstr>
      <vt:lpstr>3 Effects of Duplicating The Word</vt:lpstr>
      <vt:lpstr>3 Effects of Duplicating The Word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LASTING IMPRESSIONS</dc:title>
  <dc:creator>Steven</dc:creator>
  <cp:lastModifiedBy>Steven J. Wallace</cp:lastModifiedBy>
  <cp:revision>32</cp:revision>
  <dcterms:created xsi:type="dcterms:W3CDTF">2013-07-10T22:06:52Z</dcterms:created>
  <dcterms:modified xsi:type="dcterms:W3CDTF">2013-07-21T04:08:38Z</dcterms:modified>
</cp:coreProperties>
</file>